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 id="2147483669" r:id="rId5"/>
    <p:sldMasterId id="2147483683" r:id="rId6"/>
  </p:sldMasterIdLst>
  <p:notesMasterIdLst>
    <p:notesMasterId r:id="rId21"/>
  </p:notesMasterIdLst>
  <p:handoutMasterIdLst>
    <p:handoutMasterId r:id="rId22"/>
  </p:handoutMasterIdLst>
  <p:sldIdLst>
    <p:sldId id="428" r:id="rId7"/>
    <p:sldId id="533" r:id="rId8"/>
    <p:sldId id="564" r:id="rId9"/>
    <p:sldId id="565" r:id="rId10"/>
    <p:sldId id="567" r:id="rId11"/>
    <p:sldId id="570" r:id="rId12"/>
    <p:sldId id="571" r:id="rId13"/>
    <p:sldId id="549" r:id="rId14"/>
    <p:sldId id="573" r:id="rId15"/>
    <p:sldId id="574" r:id="rId16"/>
    <p:sldId id="568" r:id="rId17"/>
    <p:sldId id="572" r:id="rId18"/>
    <p:sldId id="563" r:id="rId19"/>
    <p:sldId id="431" r:id="rId20"/>
  </p:sldIdLst>
  <p:sldSz cx="9144000" cy="6858000" type="screen4x3"/>
  <p:notesSz cx="6799263" cy="9929813"/>
  <p:defaultTextStyle>
    <a:defPPr>
      <a:defRPr lang="fr-FR"/>
    </a:defPPr>
    <a:lvl1pPr algn="l" rtl="0" eaLnBrk="0" fontAlgn="base" hangingPunct="0">
      <a:spcBef>
        <a:spcPct val="0"/>
      </a:spcBef>
      <a:spcAft>
        <a:spcPct val="0"/>
      </a:spcAft>
      <a:defRPr sz="2100" kern="1200">
        <a:solidFill>
          <a:schemeClr val="tx1"/>
        </a:solidFill>
        <a:latin typeface="Arial" charset="0"/>
        <a:ea typeface="ＭＳ Ｐゴシック" charset="0"/>
        <a:cs typeface="ＭＳ Ｐゴシック" charset="0"/>
      </a:defRPr>
    </a:lvl1pPr>
    <a:lvl2pPr marL="400827" algn="l" rtl="0" eaLnBrk="0" fontAlgn="base" hangingPunct="0">
      <a:spcBef>
        <a:spcPct val="0"/>
      </a:spcBef>
      <a:spcAft>
        <a:spcPct val="0"/>
      </a:spcAft>
      <a:defRPr sz="2100" kern="1200">
        <a:solidFill>
          <a:schemeClr val="tx1"/>
        </a:solidFill>
        <a:latin typeface="Arial" charset="0"/>
        <a:ea typeface="ＭＳ Ｐゴシック" charset="0"/>
        <a:cs typeface="ＭＳ Ｐゴシック" charset="0"/>
      </a:defRPr>
    </a:lvl2pPr>
    <a:lvl3pPr marL="801654" algn="l" rtl="0" eaLnBrk="0" fontAlgn="base" hangingPunct="0">
      <a:spcBef>
        <a:spcPct val="0"/>
      </a:spcBef>
      <a:spcAft>
        <a:spcPct val="0"/>
      </a:spcAft>
      <a:defRPr sz="2100" kern="1200">
        <a:solidFill>
          <a:schemeClr val="tx1"/>
        </a:solidFill>
        <a:latin typeface="Arial" charset="0"/>
        <a:ea typeface="ＭＳ Ｐゴシック" charset="0"/>
        <a:cs typeface="ＭＳ Ｐゴシック" charset="0"/>
      </a:defRPr>
    </a:lvl3pPr>
    <a:lvl4pPr marL="1202482" algn="l" rtl="0" eaLnBrk="0" fontAlgn="base" hangingPunct="0">
      <a:spcBef>
        <a:spcPct val="0"/>
      </a:spcBef>
      <a:spcAft>
        <a:spcPct val="0"/>
      </a:spcAft>
      <a:defRPr sz="2100" kern="1200">
        <a:solidFill>
          <a:schemeClr val="tx1"/>
        </a:solidFill>
        <a:latin typeface="Arial" charset="0"/>
        <a:ea typeface="ＭＳ Ｐゴシック" charset="0"/>
        <a:cs typeface="ＭＳ Ｐゴシック" charset="0"/>
      </a:defRPr>
    </a:lvl4pPr>
    <a:lvl5pPr marL="1603309" algn="l" rtl="0" eaLnBrk="0" fontAlgn="base" hangingPunct="0">
      <a:spcBef>
        <a:spcPct val="0"/>
      </a:spcBef>
      <a:spcAft>
        <a:spcPct val="0"/>
      </a:spcAft>
      <a:defRPr sz="2100" kern="1200">
        <a:solidFill>
          <a:schemeClr val="tx1"/>
        </a:solidFill>
        <a:latin typeface="Arial" charset="0"/>
        <a:ea typeface="ＭＳ Ｐゴシック" charset="0"/>
        <a:cs typeface="ＭＳ Ｐゴシック" charset="0"/>
      </a:defRPr>
    </a:lvl5pPr>
    <a:lvl6pPr marL="2004136" algn="l" defTabSz="400827" rtl="0" eaLnBrk="1" latinLnBrk="0" hangingPunct="1">
      <a:defRPr sz="2100" kern="1200">
        <a:solidFill>
          <a:schemeClr val="tx1"/>
        </a:solidFill>
        <a:latin typeface="Arial" charset="0"/>
        <a:ea typeface="ＭＳ Ｐゴシック" charset="0"/>
        <a:cs typeface="ＭＳ Ｐゴシック" charset="0"/>
      </a:defRPr>
    </a:lvl6pPr>
    <a:lvl7pPr marL="2404963" algn="l" defTabSz="400827" rtl="0" eaLnBrk="1" latinLnBrk="0" hangingPunct="1">
      <a:defRPr sz="2100" kern="1200">
        <a:solidFill>
          <a:schemeClr val="tx1"/>
        </a:solidFill>
        <a:latin typeface="Arial" charset="0"/>
        <a:ea typeface="ＭＳ Ｐゴシック" charset="0"/>
        <a:cs typeface="ＭＳ Ｐゴシック" charset="0"/>
      </a:defRPr>
    </a:lvl7pPr>
    <a:lvl8pPr marL="2805791" algn="l" defTabSz="400827" rtl="0" eaLnBrk="1" latinLnBrk="0" hangingPunct="1">
      <a:defRPr sz="2100" kern="1200">
        <a:solidFill>
          <a:schemeClr val="tx1"/>
        </a:solidFill>
        <a:latin typeface="Arial" charset="0"/>
        <a:ea typeface="ＭＳ Ｐゴシック" charset="0"/>
        <a:cs typeface="ＭＳ Ｐゴシック" charset="0"/>
      </a:defRPr>
    </a:lvl8pPr>
    <a:lvl9pPr marL="3206618" algn="l" defTabSz="400827" rtl="0" eaLnBrk="1" latinLnBrk="0" hangingPunct="1">
      <a:defRPr sz="21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362">
          <p15:clr>
            <a:srgbClr val="A4A3A4"/>
          </p15:clr>
        </p15:guide>
        <p15:guide id="2" pos="1578">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3DD"/>
    <a:srgbClr val="B2A054"/>
    <a:srgbClr val="A69E60"/>
    <a:srgbClr val="9E9668"/>
    <a:srgbClr val="C3E07A"/>
    <a:srgbClr val="EAEEE2"/>
    <a:srgbClr val="EFF8D8"/>
    <a:srgbClr val="EEF6DA"/>
    <a:srgbClr val="C9D749"/>
    <a:srgbClr val="C9D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147" autoAdjust="0"/>
    <p:restoredTop sz="96263" autoAdjust="0"/>
  </p:normalViewPr>
  <p:slideViewPr>
    <p:cSldViewPr>
      <p:cViewPr>
        <p:scale>
          <a:sx n="120" d="100"/>
          <a:sy n="120" d="100"/>
        </p:scale>
        <p:origin x="-72" y="204"/>
      </p:cViewPr>
      <p:guideLst>
        <p:guide orient="horz" pos="1362"/>
        <p:guide pos="1578"/>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3144" y="-2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6"/>
            <a:ext cx="2945760" cy="496571"/>
          </a:xfrm>
          <a:prstGeom prst="rect">
            <a:avLst/>
          </a:prstGeom>
        </p:spPr>
        <p:txBody>
          <a:bodyPr vert="horz" lIns="91614" tIns="45809" rIns="91614" bIns="45809" rtlCol="0"/>
          <a:lstStyle>
            <a:lvl1pPr algn="l">
              <a:defRPr sz="1200"/>
            </a:lvl1pPr>
          </a:lstStyle>
          <a:p>
            <a:endParaRPr lang="fr-FR"/>
          </a:p>
        </p:txBody>
      </p:sp>
      <p:sp>
        <p:nvSpPr>
          <p:cNvPr id="3" name="Espace réservé de la date 2"/>
          <p:cNvSpPr>
            <a:spLocks noGrp="1"/>
          </p:cNvSpPr>
          <p:nvPr>
            <p:ph type="dt" sz="quarter" idx="1"/>
          </p:nvPr>
        </p:nvSpPr>
        <p:spPr>
          <a:xfrm>
            <a:off x="3851902" y="6"/>
            <a:ext cx="2945760" cy="496571"/>
          </a:xfrm>
          <a:prstGeom prst="rect">
            <a:avLst/>
          </a:prstGeom>
        </p:spPr>
        <p:txBody>
          <a:bodyPr vert="horz" lIns="91614" tIns="45809" rIns="91614" bIns="45809" rtlCol="0"/>
          <a:lstStyle>
            <a:lvl1pPr algn="r">
              <a:defRPr sz="1200"/>
            </a:lvl1pPr>
          </a:lstStyle>
          <a:p>
            <a:fld id="{4E1EDCEA-6DC2-45B5-8A02-4E82D72984EC}" type="datetimeFigureOut">
              <a:rPr lang="fr-FR" smtClean="0"/>
              <a:t>02/03/2023</a:t>
            </a:fld>
            <a:endParaRPr lang="fr-FR"/>
          </a:p>
        </p:txBody>
      </p:sp>
      <p:sp>
        <p:nvSpPr>
          <p:cNvPr id="4" name="Espace réservé du pied de page 3"/>
          <p:cNvSpPr>
            <a:spLocks noGrp="1"/>
          </p:cNvSpPr>
          <p:nvPr>
            <p:ph type="ftr" sz="quarter" idx="2"/>
          </p:nvPr>
        </p:nvSpPr>
        <p:spPr>
          <a:xfrm>
            <a:off x="0" y="9431646"/>
            <a:ext cx="2945760" cy="496570"/>
          </a:xfrm>
          <a:prstGeom prst="rect">
            <a:avLst/>
          </a:prstGeom>
        </p:spPr>
        <p:txBody>
          <a:bodyPr vert="horz" lIns="91614" tIns="45809" rIns="91614" bIns="4580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902" y="9431646"/>
            <a:ext cx="2945760" cy="496570"/>
          </a:xfrm>
          <a:prstGeom prst="rect">
            <a:avLst/>
          </a:prstGeom>
        </p:spPr>
        <p:txBody>
          <a:bodyPr vert="horz" lIns="91614" tIns="45809" rIns="91614" bIns="45809" rtlCol="0" anchor="b"/>
          <a:lstStyle>
            <a:lvl1pPr algn="r">
              <a:defRPr sz="1200"/>
            </a:lvl1pPr>
          </a:lstStyle>
          <a:p>
            <a:fld id="{154C38DF-438F-4729-849D-11B50E8A6C96}" type="slidenum">
              <a:rPr lang="fr-FR" smtClean="0"/>
              <a:t>‹N°›</a:t>
            </a:fld>
            <a:endParaRPr lang="fr-FR"/>
          </a:p>
        </p:txBody>
      </p:sp>
    </p:spTree>
    <p:extLst>
      <p:ext uri="{BB962C8B-B14F-4D97-AF65-F5344CB8AC3E}">
        <p14:creationId xmlns:p14="http://schemas.microsoft.com/office/powerpoint/2010/main" val="3767074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6"/>
            <a:ext cx="2946347" cy="496490"/>
          </a:xfrm>
          <a:prstGeom prst="rect">
            <a:avLst/>
          </a:prstGeom>
          <a:noFill/>
          <a:ln w="9525">
            <a:noFill/>
            <a:miter lim="800000"/>
            <a:headEnd/>
            <a:tailEnd/>
          </a:ln>
        </p:spPr>
        <p:txBody>
          <a:bodyPr vert="horz" wrap="square" lIns="95120" tIns="47559" rIns="95120" bIns="47559" numCol="1" anchor="t" anchorCtr="0" compatLnSpc="1">
            <a:prstTxWarp prst="textNoShape">
              <a:avLst/>
            </a:prstTxWarp>
          </a:bodyPr>
          <a:lstStyle>
            <a:lvl1pPr>
              <a:defRPr sz="1200"/>
            </a:lvl1pPr>
          </a:lstStyle>
          <a:p>
            <a:endParaRPr lang="fr-FR"/>
          </a:p>
        </p:txBody>
      </p:sp>
      <p:sp>
        <p:nvSpPr>
          <p:cNvPr id="4099" name="Rectangle 3"/>
          <p:cNvSpPr>
            <a:spLocks noGrp="1" noChangeArrowheads="1"/>
          </p:cNvSpPr>
          <p:nvPr>
            <p:ph type="dt" idx="1"/>
          </p:nvPr>
        </p:nvSpPr>
        <p:spPr bwMode="auto">
          <a:xfrm>
            <a:off x="3852918" y="6"/>
            <a:ext cx="2946347" cy="496490"/>
          </a:xfrm>
          <a:prstGeom prst="rect">
            <a:avLst/>
          </a:prstGeom>
          <a:noFill/>
          <a:ln w="9525">
            <a:noFill/>
            <a:miter lim="800000"/>
            <a:headEnd/>
            <a:tailEnd/>
          </a:ln>
        </p:spPr>
        <p:txBody>
          <a:bodyPr vert="horz" wrap="square" lIns="95120" tIns="47559" rIns="95120" bIns="47559" numCol="1" anchor="t" anchorCtr="0" compatLnSpc="1">
            <a:prstTxWarp prst="textNoShape">
              <a:avLst/>
            </a:prstTxWarp>
          </a:bodyPr>
          <a:lstStyle>
            <a:lvl1pPr algn="r">
              <a:defRPr sz="1200"/>
            </a:lvl1pPr>
          </a:lstStyle>
          <a:p>
            <a:endParaRPr lang="fr-FR"/>
          </a:p>
        </p:txBody>
      </p:sp>
      <p:sp>
        <p:nvSpPr>
          <p:cNvPr id="1331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4101" name="Rectangle 5"/>
          <p:cNvSpPr>
            <a:spLocks noGrp="1" noChangeArrowheads="1"/>
          </p:cNvSpPr>
          <p:nvPr>
            <p:ph type="body" sz="quarter" idx="3"/>
          </p:nvPr>
        </p:nvSpPr>
        <p:spPr bwMode="auto">
          <a:xfrm>
            <a:off x="906570" y="4716663"/>
            <a:ext cx="4986126" cy="4468415"/>
          </a:xfrm>
          <a:prstGeom prst="rect">
            <a:avLst/>
          </a:prstGeom>
          <a:noFill/>
          <a:ln w="9525">
            <a:noFill/>
            <a:miter lim="800000"/>
            <a:headEnd/>
            <a:tailEnd/>
          </a:ln>
        </p:spPr>
        <p:txBody>
          <a:bodyPr vert="horz" wrap="square" lIns="95120" tIns="47559" rIns="95120" bIns="47559"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02" name="Rectangle 6"/>
          <p:cNvSpPr>
            <a:spLocks noGrp="1" noChangeArrowheads="1"/>
          </p:cNvSpPr>
          <p:nvPr>
            <p:ph type="ftr" sz="quarter" idx="4"/>
          </p:nvPr>
        </p:nvSpPr>
        <p:spPr bwMode="auto">
          <a:xfrm>
            <a:off x="2" y="9433327"/>
            <a:ext cx="2946347" cy="496490"/>
          </a:xfrm>
          <a:prstGeom prst="rect">
            <a:avLst/>
          </a:prstGeom>
          <a:noFill/>
          <a:ln w="9525">
            <a:noFill/>
            <a:miter lim="800000"/>
            <a:headEnd/>
            <a:tailEnd/>
          </a:ln>
        </p:spPr>
        <p:txBody>
          <a:bodyPr vert="horz" wrap="square" lIns="95120" tIns="47559" rIns="95120" bIns="47559" numCol="1" anchor="b" anchorCtr="0" compatLnSpc="1">
            <a:prstTxWarp prst="textNoShape">
              <a:avLst/>
            </a:prstTxWarp>
          </a:bodyPr>
          <a:lstStyle>
            <a:lvl1pPr>
              <a:defRPr sz="1200"/>
            </a:lvl1pPr>
          </a:lstStyle>
          <a:p>
            <a:endParaRPr lang="fr-FR"/>
          </a:p>
        </p:txBody>
      </p:sp>
      <p:sp>
        <p:nvSpPr>
          <p:cNvPr id="4103" name="Rectangle 7"/>
          <p:cNvSpPr>
            <a:spLocks noGrp="1" noChangeArrowheads="1"/>
          </p:cNvSpPr>
          <p:nvPr>
            <p:ph type="sldNum" sz="quarter" idx="5"/>
          </p:nvPr>
        </p:nvSpPr>
        <p:spPr bwMode="auto">
          <a:xfrm>
            <a:off x="3852918" y="9433327"/>
            <a:ext cx="2946347" cy="496490"/>
          </a:xfrm>
          <a:prstGeom prst="rect">
            <a:avLst/>
          </a:prstGeom>
          <a:noFill/>
          <a:ln w="9525">
            <a:noFill/>
            <a:miter lim="800000"/>
            <a:headEnd/>
            <a:tailEnd/>
          </a:ln>
        </p:spPr>
        <p:txBody>
          <a:bodyPr vert="horz" wrap="square" lIns="95120" tIns="47559" rIns="95120" bIns="47559" numCol="1" anchor="b" anchorCtr="0" compatLnSpc="1">
            <a:prstTxWarp prst="textNoShape">
              <a:avLst/>
            </a:prstTxWarp>
          </a:bodyPr>
          <a:lstStyle>
            <a:lvl1pPr algn="r">
              <a:defRPr sz="1200"/>
            </a:lvl1pPr>
          </a:lstStyle>
          <a:p>
            <a:fld id="{D35310DC-1610-DE4B-92E3-A6DEA75C09D5}" type="slidenum">
              <a:rPr lang="fr-FR"/>
              <a:pPr/>
              <a:t>‹N°›</a:t>
            </a:fld>
            <a:endParaRPr lang="fr-FR"/>
          </a:p>
        </p:txBody>
      </p:sp>
    </p:spTree>
    <p:extLst>
      <p:ext uri="{BB962C8B-B14F-4D97-AF65-F5344CB8AC3E}">
        <p14:creationId xmlns:p14="http://schemas.microsoft.com/office/powerpoint/2010/main" val="1537074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ＭＳ Ｐゴシック" pitchFamily="-128" charset="-128"/>
        <a:cs typeface="ＭＳ Ｐゴシック" pitchFamily="-128" charset="-128"/>
      </a:defRPr>
    </a:lvl1pPr>
    <a:lvl2pPr marL="400827" algn="l" rtl="0" eaLnBrk="0" fontAlgn="base" hangingPunct="0">
      <a:spcBef>
        <a:spcPct val="30000"/>
      </a:spcBef>
      <a:spcAft>
        <a:spcPct val="0"/>
      </a:spcAft>
      <a:defRPr sz="1100" kern="1200">
        <a:solidFill>
          <a:schemeClr val="tx1"/>
        </a:solidFill>
        <a:latin typeface="Arial" charset="0"/>
        <a:ea typeface="ＭＳ Ｐゴシック" pitchFamily="-128" charset="-128"/>
        <a:cs typeface="ＭＳ Ｐゴシック" pitchFamily="-128" charset="-128"/>
      </a:defRPr>
    </a:lvl2pPr>
    <a:lvl3pPr marL="801654" algn="l" rtl="0" eaLnBrk="0" fontAlgn="base" hangingPunct="0">
      <a:spcBef>
        <a:spcPct val="30000"/>
      </a:spcBef>
      <a:spcAft>
        <a:spcPct val="0"/>
      </a:spcAft>
      <a:defRPr sz="1100" kern="1200">
        <a:solidFill>
          <a:schemeClr val="tx1"/>
        </a:solidFill>
        <a:latin typeface="Arial" charset="0"/>
        <a:ea typeface="ＭＳ Ｐゴシック" pitchFamily="-128" charset="-128"/>
        <a:cs typeface="ＭＳ Ｐゴシック" pitchFamily="-128" charset="-128"/>
      </a:defRPr>
    </a:lvl3pPr>
    <a:lvl4pPr marL="1202482" algn="l" rtl="0" eaLnBrk="0" fontAlgn="base" hangingPunct="0">
      <a:spcBef>
        <a:spcPct val="30000"/>
      </a:spcBef>
      <a:spcAft>
        <a:spcPct val="0"/>
      </a:spcAft>
      <a:defRPr sz="1100" kern="1200">
        <a:solidFill>
          <a:schemeClr val="tx1"/>
        </a:solidFill>
        <a:latin typeface="Arial" charset="0"/>
        <a:ea typeface="ＭＳ Ｐゴシック" pitchFamily="-128" charset="-128"/>
        <a:cs typeface="ＭＳ Ｐゴシック" pitchFamily="-128" charset="-128"/>
      </a:defRPr>
    </a:lvl4pPr>
    <a:lvl5pPr marL="1603309" algn="l" rtl="0" eaLnBrk="0" fontAlgn="base" hangingPunct="0">
      <a:spcBef>
        <a:spcPct val="30000"/>
      </a:spcBef>
      <a:spcAft>
        <a:spcPct val="0"/>
      </a:spcAft>
      <a:defRPr sz="1100" kern="1200">
        <a:solidFill>
          <a:schemeClr val="tx1"/>
        </a:solidFill>
        <a:latin typeface="Arial" charset="0"/>
        <a:ea typeface="ＭＳ Ｐゴシック" pitchFamily="-128" charset="-128"/>
        <a:cs typeface="ＭＳ Ｐゴシック" pitchFamily="-128" charset="-128"/>
      </a:defRPr>
    </a:lvl5pPr>
    <a:lvl6pPr marL="2004136" algn="l" defTabSz="400827" rtl="0" eaLnBrk="1" latinLnBrk="0" hangingPunct="1">
      <a:defRPr sz="1100" kern="1200">
        <a:solidFill>
          <a:schemeClr val="tx1"/>
        </a:solidFill>
        <a:latin typeface="+mn-lt"/>
        <a:ea typeface="+mn-ea"/>
        <a:cs typeface="+mn-cs"/>
      </a:defRPr>
    </a:lvl6pPr>
    <a:lvl7pPr marL="2404963" algn="l" defTabSz="400827" rtl="0" eaLnBrk="1" latinLnBrk="0" hangingPunct="1">
      <a:defRPr sz="1100" kern="1200">
        <a:solidFill>
          <a:schemeClr val="tx1"/>
        </a:solidFill>
        <a:latin typeface="+mn-lt"/>
        <a:ea typeface="+mn-ea"/>
        <a:cs typeface="+mn-cs"/>
      </a:defRPr>
    </a:lvl7pPr>
    <a:lvl8pPr marL="2805791" algn="l" defTabSz="400827" rtl="0" eaLnBrk="1" latinLnBrk="0" hangingPunct="1">
      <a:defRPr sz="1100" kern="1200">
        <a:solidFill>
          <a:schemeClr val="tx1"/>
        </a:solidFill>
        <a:latin typeface="+mn-lt"/>
        <a:ea typeface="+mn-ea"/>
        <a:cs typeface="+mn-cs"/>
      </a:defRPr>
    </a:lvl8pPr>
    <a:lvl9pPr marL="3206618" algn="l" defTabSz="4008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27100" y="747713"/>
            <a:ext cx="4959350" cy="3721100"/>
          </a:xfrm>
          <a:ln w="12700" cap="flat"/>
        </p:spPr>
      </p:sp>
      <p:sp>
        <p:nvSpPr>
          <p:cNvPr id="17410" name="Rectangle 3"/>
          <p:cNvSpPr>
            <a:spLocks noGrp="1" noChangeArrowheads="1"/>
          </p:cNvSpPr>
          <p:nvPr>
            <p:ph type="body" idx="1"/>
          </p:nvPr>
        </p:nvSpPr>
        <p:spPr>
          <a:noFill/>
          <a:ln/>
        </p:spPr>
        <p:txBody>
          <a:bodyPr lIns="96103" tIns="48053" rIns="96103" bIns="48053"/>
          <a:lstStyle/>
          <a:p>
            <a:pPr eaLnBrk="1" hangingPunct="1"/>
            <a:endParaRPr lang="fr-FR" altLang="fr-FR" b="1"/>
          </a:p>
        </p:txBody>
      </p:sp>
      <p:sp>
        <p:nvSpPr>
          <p:cNvPr id="17411" name="Espace réservé du numéro de diapositive 1"/>
          <p:cNvSpPr>
            <a:spLocks noGrp="1"/>
          </p:cNvSpPr>
          <p:nvPr>
            <p:ph type="sldNum" sz="quarter" idx="5"/>
          </p:nvPr>
        </p:nvSpPr>
        <p:spPr>
          <a:noFill/>
        </p:spPr>
        <p:txBody>
          <a:bodyPr/>
          <a:lstStyle/>
          <a:p>
            <a:fld id="{59BB0B29-8589-4DF9-8929-84D75800C815}"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111141C-0F41-4F2B-B4BC-FF2A5B02A299}" type="datetime1">
              <a:rPr lang="fr-FR" smtClean="0"/>
              <a:t>02/03/2023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316100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642317E-151E-456E-8A25-A1169C672AE6}" type="datetime1">
              <a:rPr lang="fr-FR" smtClean="0"/>
              <a:t>02/03/2023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224944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5571F46-1EA6-45D6-B7AE-415B604D7F48}" type="datetime1">
              <a:rPr lang="fr-FR" smtClean="0"/>
              <a:t>02/03/2023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180618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DD05880D-CDC8-4979-A119-FAE8BB70BB53}"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F9FE37D-D8CD-4DA9-AAED-D9185A1E6B0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4380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FD322AD-3841-4CDF-A9D5-89671461D564}"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EE4374-95C7-4469-A5AB-B341AB9B304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6494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E9505EB-A405-4258-9311-4B4D995FD019}"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7FD73EC-4853-425F-BA21-413B8510371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74278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C83BE950-97F3-4B0E-84CF-12A455B26DB8}" type="datetime1">
              <a:rPr lang="fr-FR" smtClean="0">
                <a:solidFill>
                  <a:prstClr val="black">
                    <a:tint val="75000"/>
                  </a:prstClr>
                </a:solidFill>
              </a:rPr>
              <a:t>02/03/2023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A562518-5B5D-43CA-894A-186FC7A9EE3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498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912EF606-81CC-43BB-9846-E3BF3B0B073A}" type="datetime1">
              <a:rPr lang="fr-FR" smtClean="0">
                <a:solidFill>
                  <a:prstClr val="black">
                    <a:tint val="75000"/>
                  </a:prstClr>
                </a:solidFill>
              </a:rPr>
              <a:t>02/03/2023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D75AE897-935D-494E-BD2C-9B72234DB12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3442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FB242B45-0FD1-4DBD-A8C6-4B3138331420}" type="datetime1">
              <a:rPr lang="fr-FR" smtClean="0">
                <a:solidFill>
                  <a:prstClr val="black">
                    <a:tint val="75000"/>
                  </a:prstClr>
                </a:solidFill>
              </a:rPr>
              <a:t>02/03/2023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973049F4-F5D1-414F-ABED-59CE98C9D70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96478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9425973-39D7-4761-8419-8C0B8C2422F2}" type="datetime1">
              <a:rPr lang="fr-FR" smtClean="0">
                <a:solidFill>
                  <a:prstClr val="black">
                    <a:tint val="75000"/>
                  </a:prstClr>
                </a:solidFill>
              </a:rPr>
              <a:t>02/03/2023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107F3FB8-8373-495A-A947-AEC724247F4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33786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B26EF74-FD04-4696-9CCB-EF94BF986A61}" type="datetime1">
              <a:rPr lang="fr-FR" smtClean="0">
                <a:solidFill>
                  <a:prstClr val="black">
                    <a:tint val="75000"/>
                  </a:prstClr>
                </a:solidFill>
              </a:rPr>
              <a:t>02/03/2023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6CC43B1-1E1C-4594-8101-D4647A166CC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8758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11A0DE-A557-414B-A5F0-81E74592834E}" type="datetime1">
              <a:rPr lang="fr-FR" smtClean="0"/>
              <a:t>02/03/2023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1154602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0C4005-E22F-440B-B2D6-8BB14789FE19}" type="datetime1">
              <a:rPr lang="fr-FR" smtClean="0">
                <a:solidFill>
                  <a:prstClr val="black">
                    <a:tint val="75000"/>
                  </a:prstClr>
                </a:solidFill>
              </a:rPr>
              <a:t>02/03/2023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247FA07-2D9E-4621-9EAD-079AA42BA75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9423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BC449C5-E80D-4866-B6AD-3F26FC5F5465}"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BD10B61-232B-44F3-8F0C-729A7D74234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184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C15145C-9F01-4D92-9A0A-BCE663FF02F4}"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0967971-A701-4D6C-916E-D0C3975F41B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51372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63E2A1A6-20A6-4949-8F22-0C2A5DD84B1A}"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F9FE37D-D8CD-4DA9-AAED-D9185A1E6B0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43802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F6E5A73-C312-4C5A-9A83-DA092BC73200}"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5EE4374-95C7-4469-A5AB-B341AB9B304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64942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8FEFE9E-1BEE-44DF-A4F9-3BA39DC60DE4}"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7FD73EC-4853-425F-BA21-413B8510371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74278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E88FF733-4DE9-40CC-9D09-A32BF1C4F177}" type="datetime1">
              <a:rPr lang="fr-FR" smtClean="0">
                <a:solidFill>
                  <a:prstClr val="black">
                    <a:tint val="75000"/>
                  </a:prstClr>
                </a:solidFill>
              </a:rPr>
              <a:t>02/03/2023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A562518-5B5D-43CA-894A-186FC7A9EE3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4982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5C4CBD5F-AAD5-4F23-9AA8-320A10F06EBD}" type="datetime1">
              <a:rPr lang="fr-FR" smtClean="0">
                <a:solidFill>
                  <a:prstClr val="black">
                    <a:tint val="75000"/>
                  </a:prstClr>
                </a:solidFill>
              </a:rPr>
              <a:t>02/03/2023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D75AE897-935D-494E-BD2C-9B72234DB12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34429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6D908F49-F68C-466C-BB65-41573D151319}" type="datetime1">
              <a:rPr lang="fr-FR" smtClean="0">
                <a:solidFill>
                  <a:prstClr val="black">
                    <a:tint val="75000"/>
                  </a:prstClr>
                </a:solidFill>
              </a:rPr>
              <a:t>02/03/2023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973049F4-F5D1-414F-ABED-59CE98C9D70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96478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7CE1C81-A7F7-47B8-AEB7-0CCCB4DDC983}" type="datetime1">
              <a:rPr lang="fr-FR" smtClean="0">
                <a:solidFill>
                  <a:prstClr val="black">
                    <a:tint val="75000"/>
                  </a:prstClr>
                </a:solidFill>
              </a:rPr>
              <a:t>02/03/2023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107F3FB8-8373-495A-A947-AEC724247F4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3378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E878C09-BBBA-4B1E-B238-AD6EE0DCD9DD}" type="datetime1">
              <a:rPr lang="fr-FR" smtClean="0"/>
              <a:t>02/03/2023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3656021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7758C83-172A-41B4-B65E-955F4B021676}" type="datetime1">
              <a:rPr lang="fr-FR" smtClean="0">
                <a:solidFill>
                  <a:prstClr val="black">
                    <a:tint val="75000"/>
                  </a:prstClr>
                </a:solidFill>
              </a:rPr>
              <a:t>02/03/2023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6CC43B1-1E1C-4594-8101-D4647A166CC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87585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AA61B6C-C66B-46E9-8AD3-83E0F8198BEC}" type="datetime1">
              <a:rPr lang="fr-FR" smtClean="0">
                <a:solidFill>
                  <a:prstClr val="black">
                    <a:tint val="75000"/>
                  </a:prstClr>
                </a:solidFill>
              </a:rPr>
              <a:t>02/03/2023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247FA07-2D9E-4621-9EAD-079AA42BA75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9423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AA16E1A-4BC7-4709-BB62-C59A63039E9F}"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BD10B61-232B-44F3-8F0C-729A7D74234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184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4BC228B-AFF4-46A0-A808-25678D0AD0EF}" type="datetime1">
              <a:rPr lang="fr-FR" smtClean="0">
                <a:solidFill>
                  <a:prstClr val="black">
                    <a:tint val="75000"/>
                  </a:prstClr>
                </a:solidFill>
              </a:rPr>
              <a:t>02/03/2023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0967971-A701-4D6C-916E-D0C3975F41B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51372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524000" y="685800"/>
            <a:ext cx="7086600" cy="4876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864630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8597751-2953-4913-9A1A-087915E19A0B}" type="datetime1">
              <a:rPr lang="fr-FR" smtClean="0"/>
              <a:t>02/03/2023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406692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3EC4611-3C19-463E-AB36-0E198DCCEC9B}" type="datetime1">
              <a:rPr lang="fr-FR" smtClean="0"/>
              <a:t>02/03/2023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56418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F7AE651-5558-4DA1-AA30-07D6473DA3B4}" type="datetime1">
              <a:rPr lang="fr-FR" smtClean="0"/>
              <a:t>02/03/2023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78824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5B3B29-A3BE-418C-BF95-AB9981B1CD76}" type="datetime1">
              <a:rPr lang="fr-FR" smtClean="0"/>
              <a:t>02/03/2023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233234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9EDEF9B-9BD4-4611-AAEE-EB0264FFBF93}" type="datetime1">
              <a:rPr lang="fr-FR" smtClean="0"/>
              <a:t>02/03/2023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47113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A8DFC7E-79ED-450D-AB27-551B84418295}" type="datetime1">
              <a:rPr lang="fr-FR" smtClean="0"/>
              <a:t>02/03/2023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85D4F7-DC80-4AFB-A8A9-58BBB1D5BB92}" type="slidenum">
              <a:rPr lang="fr-FR" smtClean="0"/>
              <a:t>‹N°›</a:t>
            </a:fld>
            <a:endParaRPr lang="fr-FR"/>
          </a:p>
        </p:txBody>
      </p:sp>
    </p:spTree>
    <p:extLst>
      <p:ext uri="{BB962C8B-B14F-4D97-AF65-F5344CB8AC3E}">
        <p14:creationId xmlns:p14="http://schemas.microsoft.com/office/powerpoint/2010/main" val="338265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82E0A-4A7F-4FB0-B00F-05633E6B4D6C}" type="datetime1">
              <a:rPr lang="fr-FR" smtClean="0"/>
              <a:t>02/03/2023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5D4F7-DC80-4AFB-A8A9-58BBB1D5BB92}" type="slidenum">
              <a:rPr lang="fr-FR" smtClean="0"/>
              <a:t>‹N°›</a:t>
            </a:fld>
            <a:endParaRPr lang="fr-FR"/>
          </a:p>
        </p:txBody>
      </p:sp>
    </p:spTree>
    <p:extLst>
      <p:ext uri="{BB962C8B-B14F-4D97-AF65-F5344CB8AC3E}">
        <p14:creationId xmlns:p14="http://schemas.microsoft.com/office/powerpoint/2010/main" val="116946372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CA85BE41-361A-422E-8D56-D9BD097C7E30}" type="datetime1">
              <a:rPr lang="fr-FR" smtClean="0">
                <a:solidFill>
                  <a:prstClr val="black">
                    <a:tint val="75000"/>
                  </a:prstClr>
                </a:solidFill>
                <a:latin typeface="Arial" pitchFamily="34" charset="0"/>
                <a:ea typeface="+mn-ea"/>
                <a:cs typeface="+mn-cs"/>
              </a:rPr>
              <a:t>02/03/2023</a:t>
            </a:fld>
            <a:endParaRPr lang="fr-FR">
              <a:solidFill>
                <a:prstClr val="black">
                  <a:tint val="75000"/>
                </a:prstClr>
              </a:solidFill>
              <a:latin typeface="Arial" pitchFamily="34" charset="0"/>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fr-FR">
              <a:solidFill>
                <a:prstClr val="black">
                  <a:tint val="75000"/>
                </a:prstClr>
              </a:solidFill>
              <a:latin typeface="Arial" pitchFamily="34" charset="0"/>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E08E0511-FE22-4A47-87A5-94C371BFE92B}" type="slidenum">
              <a:rPr lang="fr-FR">
                <a:solidFill>
                  <a:prstClr val="black">
                    <a:tint val="75000"/>
                  </a:prstClr>
                </a:solidFill>
                <a:latin typeface="Arial" pitchFamily="34" charset="0"/>
                <a:ea typeface="+mn-ea"/>
                <a:cs typeface="+mn-cs"/>
              </a:rPr>
              <a:pPr eaLnBrk="1" hangingPunct="1">
                <a:defRPr/>
              </a:pPr>
              <a:t>‹N°›</a:t>
            </a:fld>
            <a:endParaRPr lang="fr-FR">
              <a:solidFill>
                <a:prstClr val="black">
                  <a:tint val="75000"/>
                </a:prstClr>
              </a:solidFill>
              <a:latin typeface="Arial" pitchFamily="34" charset="0"/>
              <a:ea typeface="+mn-ea"/>
              <a:cs typeface="+mn-cs"/>
            </a:endParaRPr>
          </a:p>
        </p:txBody>
      </p:sp>
    </p:spTree>
    <p:extLst>
      <p:ext uri="{BB962C8B-B14F-4D97-AF65-F5344CB8AC3E}">
        <p14:creationId xmlns:p14="http://schemas.microsoft.com/office/powerpoint/2010/main" val="12811117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F8377EAF-8D0F-4648-83C4-F06316714A11}" type="datetime1">
              <a:rPr lang="fr-FR" smtClean="0">
                <a:solidFill>
                  <a:prstClr val="black">
                    <a:tint val="75000"/>
                  </a:prstClr>
                </a:solidFill>
                <a:latin typeface="Arial" pitchFamily="34" charset="0"/>
                <a:ea typeface="+mn-ea"/>
                <a:cs typeface="+mn-cs"/>
              </a:rPr>
              <a:t>02/03/2023</a:t>
            </a:fld>
            <a:endParaRPr lang="fr-FR">
              <a:solidFill>
                <a:prstClr val="black">
                  <a:tint val="75000"/>
                </a:prstClr>
              </a:solidFill>
              <a:latin typeface="Arial" pitchFamily="34" charset="0"/>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fr-FR">
              <a:solidFill>
                <a:prstClr val="black">
                  <a:tint val="75000"/>
                </a:prstClr>
              </a:solidFill>
              <a:latin typeface="Arial" pitchFamily="34" charset="0"/>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E08E0511-FE22-4A47-87A5-94C371BFE92B}" type="slidenum">
              <a:rPr lang="fr-FR">
                <a:solidFill>
                  <a:prstClr val="black">
                    <a:tint val="75000"/>
                  </a:prstClr>
                </a:solidFill>
                <a:latin typeface="Arial" pitchFamily="34" charset="0"/>
                <a:ea typeface="+mn-ea"/>
                <a:cs typeface="+mn-cs"/>
              </a:rPr>
              <a:pPr eaLnBrk="1" hangingPunct="1">
                <a:defRPr/>
              </a:pPr>
              <a:t>‹N°›</a:t>
            </a:fld>
            <a:endParaRPr lang="fr-FR">
              <a:solidFill>
                <a:prstClr val="black">
                  <a:tint val="75000"/>
                </a:prstClr>
              </a:solidFill>
              <a:latin typeface="Arial" pitchFamily="34" charset="0"/>
              <a:ea typeface="+mn-ea"/>
              <a:cs typeface="+mn-cs"/>
            </a:endParaRPr>
          </a:p>
        </p:txBody>
      </p:sp>
    </p:spTree>
    <p:extLst>
      <p:ext uri="{BB962C8B-B14F-4D97-AF65-F5344CB8AC3E}">
        <p14:creationId xmlns:p14="http://schemas.microsoft.com/office/powerpoint/2010/main" val="12811117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53200" y="0"/>
            <a:ext cx="2411413"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400" dirty="0">
              <a:solidFill>
                <a:schemeClr val="tx1"/>
              </a:solidFill>
              <a:latin typeface="Raleway" panose="020B0503030101060003" pitchFamily="34" charset="0"/>
            </a:endParaRPr>
          </a:p>
        </p:txBody>
      </p:sp>
      <p:sp>
        <p:nvSpPr>
          <p:cNvPr id="8" name="Rectangle 4"/>
          <p:cNvSpPr>
            <a:spLocks noChangeArrowheads="1"/>
          </p:cNvSpPr>
          <p:nvPr/>
        </p:nvSpPr>
        <p:spPr bwMode="auto">
          <a:xfrm>
            <a:off x="179388" y="5211763"/>
            <a:ext cx="19081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1000" dirty="0">
                <a:latin typeface="Raleway" pitchFamily="34" charset="0"/>
              </a:rPr>
              <a:t>Hôtel de ville</a:t>
            </a:r>
          </a:p>
          <a:p>
            <a:r>
              <a:rPr lang="fr-FR" altLang="fr-FR" sz="1000" dirty="0">
                <a:latin typeface="Raleway" pitchFamily="34" charset="0"/>
              </a:rPr>
              <a:t>BP 50167</a:t>
            </a:r>
          </a:p>
          <a:p>
            <a:r>
              <a:rPr lang="fr-FR" altLang="fr-FR" sz="1000" dirty="0">
                <a:latin typeface="Raleway" pitchFamily="34" charset="0"/>
              </a:rPr>
              <a:t>44802 Saint-Herblain</a:t>
            </a:r>
          </a:p>
          <a:p>
            <a:r>
              <a:rPr lang="fr-FR" altLang="fr-FR" sz="1000" dirty="0">
                <a:latin typeface="Raleway" pitchFamily="34" charset="0"/>
              </a:rPr>
              <a:t>Cedex</a:t>
            </a:r>
          </a:p>
          <a:p>
            <a:r>
              <a:rPr lang="fr-FR" altLang="fr-FR" sz="1000" dirty="0">
                <a:latin typeface="Raleway" pitchFamily="34" charset="0"/>
              </a:rPr>
              <a:t>Tél. 02 28 25 00 00</a:t>
            </a:r>
          </a:p>
          <a:p>
            <a:r>
              <a:rPr lang="fr-FR" altLang="fr-FR" sz="1000" dirty="0">
                <a:latin typeface="Raleway" pitchFamily="34" charset="0"/>
              </a:rPr>
              <a:t>fax 02 28 25 20 10</a:t>
            </a:r>
          </a:p>
          <a:p>
            <a:r>
              <a:rPr lang="fr-FR" altLang="fr-FR" sz="1000" dirty="0">
                <a:latin typeface="Raleway" pitchFamily="34" charset="0"/>
              </a:rPr>
              <a:t>www.saint-herblain.fr</a:t>
            </a: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07988"/>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a:off x="250825" y="6597650"/>
            <a:ext cx="792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3275632" y="3645024"/>
            <a:ext cx="2376488" cy="0"/>
          </a:xfrm>
          <a:prstGeom prst="line">
            <a:avLst/>
          </a:prstGeom>
          <a:ln w="127000">
            <a:solidFill>
              <a:srgbClr val="90C2AB"/>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51520" y="5085184"/>
            <a:ext cx="792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cala\AppData\Local\Microsoft\Windows\Temporary Internet Files\Content.IE5\8B3CGTC9\FRISE_AOUT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4613" y="226058"/>
            <a:ext cx="6671591" cy="194471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a:spLocks noChangeArrowheads="1"/>
          </p:cNvSpPr>
          <p:nvPr/>
        </p:nvSpPr>
        <p:spPr bwMode="auto">
          <a:xfrm>
            <a:off x="3131839" y="2017192"/>
            <a:ext cx="56983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2400" b="1" dirty="0" smtClean="0">
                <a:latin typeface="Raleway" panose="020B0503030101060003" pitchFamily="34" charset="0"/>
              </a:rPr>
              <a:t>Réunion publique </a:t>
            </a:r>
          </a:p>
          <a:p>
            <a:r>
              <a:rPr lang="fr-FR" altLang="fr-FR" sz="2000" b="1" dirty="0" smtClean="0">
                <a:latin typeface="Raleway" panose="020B0503030101060003" pitchFamily="34" charset="0"/>
              </a:rPr>
              <a:t>Projet d’aménagement d’un Terrain d’insertion pour </a:t>
            </a:r>
            <a:r>
              <a:rPr lang="fr-FR" altLang="fr-FR" sz="2000" b="1" dirty="0">
                <a:latin typeface="Raleway" panose="020B0503030101060003" pitchFamily="34" charset="0"/>
              </a:rPr>
              <a:t>d</a:t>
            </a:r>
            <a:r>
              <a:rPr lang="fr-FR" altLang="fr-FR" sz="2000" b="1" dirty="0" smtClean="0">
                <a:latin typeface="Raleway" panose="020B0503030101060003" pitchFamily="34" charset="0"/>
              </a:rPr>
              <a:t>es populations migrantes de l’Europe de l’est </a:t>
            </a:r>
          </a:p>
        </p:txBody>
      </p:sp>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1</a:t>
            </a:fld>
            <a:endParaRPr lang="fr-FR">
              <a:solidFill>
                <a:prstClr val="black">
                  <a:tint val="75000"/>
                </a:prstClr>
              </a:solidFill>
            </a:endParaRPr>
          </a:p>
        </p:txBody>
      </p:sp>
      <p:sp>
        <p:nvSpPr>
          <p:cNvPr id="18" name="Rectangle 17"/>
          <p:cNvSpPr>
            <a:spLocks noChangeArrowheads="1"/>
          </p:cNvSpPr>
          <p:nvPr/>
        </p:nvSpPr>
        <p:spPr bwMode="auto">
          <a:xfrm>
            <a:off x="2923556" y="3903359"/>
            <a:ext cx="5698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1800" dirty="0" smtClean="0">
                <a:latin typeface="Raleway" panose="020B0503030101060003" pitchFamily="34" charset="0"/>
              </a:rPr>
              <a:t>2 mars 2023 </a:t>
            </a:r>
          </a:p>
        </p:txBody>
      </p:sp>
    </p:spTree>
    <p:extLst>
      <p:ext uri="{BB962C8B-B14F-4D97-AF65-F5344CB8AC3E}">
        <p14:creationId xmlns:p14="http://schemas.microsoft.com/office/powerpoint/2010/main" val="27595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10</a:t>
            </a:fld>
            <a:endParaRPr lang="fr-FR">
              <a:solidFill>
                <a:prstClr val="black">
                  <a:tint val="75000"/>
                </a:prstClr>
              </a:solidFill>
            </a:endParaRPr>
          </a:p>
        </p:txBody>
      </p:sp>
      <p:sp>
        <p:nvSpPr>
          <p:cNvPr id="2" name="Rectangle 1"/>
          <p:cNvSpPr/>
          <p:nvPr/>
        </p:nvSpPr>
        <p:spPr>
          <a:xfrm>
            <a:off x="3275856" y="188640"/>
            <a:ext cx="5760640" cy="461665"/>
          </a:xfrm>
          <a:prstGeom prst="rect">
            <a:avLst/>
          </a:prstGeom>
        </p:spPr>
        <p:txBody>
          <a:bodyPr wrap="square">
            <a:spAutoFit/>
          </a:bodyPr>
          <a:lstStyle/>
          <a:p>
            <a:pPr eaLnBrk="1" hangingPunct="1"/>
            <a:r>
              <a:rPr lang="fr-FR" altLang="fr-FR" sz="2400" dirty="0">
                <a:latin typeface="Raleway ExtraBold" panose="020B0903030101060003" pitchFamily="34" charset="0"/>
                <a:ea typeface="ＭＳ Ｐゴシック" pitchFamily="34" charset="-128"/>
              </a:rPr>
              <a:t>PRESENTATION </a:t>
            </a:r>
            <a:r>
              <a:rPr lang="fr-FR" altLang="fr-FR" sz="2400" dirty="0" smtClean="0">
                <a:latin typeface="Raleway ExtraBold" panose="020B0903030101060003" pitchFamily="34" charset="0"/>
                <a:ea typeface="ＭＳ Ｐゴシック" pitchFamily="34" charset="-128"/>
              </a:rPr>
              <a:t>DE L’ESQUISSE</a:t>
            </a:r>
            <a:endParaRPr lang="fr-FR" altLang="fr-FR" sz="2400" dirty="0">
              <a:latin typeface="Raleway ExtraBold" panose="020B0903030101060003" pitchFamily="34" charset="0"/>
              <a:ea typeface="ＭＳ Ｐゴシック" pitchFamily="34"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630" y="5949280"/>
            <a:ext cx="904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577806"/>
            <a:ext cx="3537302" cy="261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562" y="606186"/>
            <a:ext cx="4900662" cy="270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6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 y="-3800"/>
            <a:ext cx="2123729"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fr-FR" sz="1400" b="1" dirty="0">
              <a:solidFill>
                <a:schemeClr val="tx1"/>
              </a:solidFill>
              <a:latin typeface="Raleway" panose="020B0503030101060003" pitchFamily="34" charset="0"/>
            </a:endParaRP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07988"/>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11</a:t>
            </a:fld>
            <a:endParaRPr lang="fr-FR">
              <a:solidFill>
                <a:prstClr val="black">
                  <a:tint val="75000"/>
                </a:prstClr>
              </a:solidFill>
            </a:endParaRPr>
          </a:p>
        </p:txBody>
      </p:sp>
      <p:sp>
        <p:nvSpPr>
          <p:cNvPr id="4" name="Rectangle 3"/>
          <p:cNvSpPr/>
          <p:nvPr/>
        </p:nvSpPr>
        <p:spPr>
          <a:xfrm>
            <a:off x="4788024" y="407988"/>
            <a:ext cx="3477234" cy="707886"/>
          </a:xfrm>
          <a:prstGeom prst="rect">
            <a:avLst/>
          </a:prstGeom>
        </p:spPr>
        <p:txBody>
          <a:bodyPr wrap="none">
            <a:spAutoFit/>
          </a:bodyPr>
          <a:lstStyle/>
          <a:p>
            <a:pPr eaLnBrk="1" hangingPunct="1"/>
            <a:r>
              <a:rPr lang="fr-FR" sz="4000" dirty="0">
                <a:latin typeface="Raleway ExtraBold" panose="020B0903030101060003" pitchFamily="34" charset="0"/>
                <a:ea typeface="ＭＳ Ｐゴシック" pitchFamily="34" charset="-128"/>
              </a:rPr>
              <a:t>CALENDRIER</a:t>
            </a:r>
            <a:r>
              <a:rPr lang="fr-FR" sz="2400" dirty="0" smtClean="0"/>
              <a:t> </a:t>
            </a:r>
            <a:endParaRPr lang="fr-FR" sz="2400" dirty="0"/>
          </a:p>
        </p:txBody>
      </p:sp>
      <p:sp>
        <p:nvSpPr>
          <p:cNvPr id="2" name="ZoneTexte 1"/>
          <p:cNvSpPr txBox="1"/>
          <p:nvPr/>
        </p:nvSpPr>
        <p:spPr>
          <a:xfrm>
            <a:off x="2565211" y="1412776"/>
            <a:ext cx="6327267" cy="4862870"/>
          </a:xfrm>
          <a:prstGeom prst="rect">
            <a:avLst/>
          </a:prstGeom>
          <a:noFill/>
        </p:spPr>
        <p:txBody>
          <a:bodyPr wrap="square" rtlCol="0">
            <a:spAutoFit/>
          </a:bodyPr>
          <a:lstStyle/>
          <a:p>
            <a:pPr marL="686577" lvl="1" indent="-285750">
              <a:buFont typeface="Arial" panose="020B0604020202020204" pitchFamily="34" charset="0"/>
              <a:buChar char="•"/>
            </a:pPr>
            <a:endParaRPr lang="fr-FR" sz="1400" dirty="0" smtClean="0">
              <a:latin typeface="Raleway" panose="020B0503030101060003" pitchFamily="34" charset="0"/>
            </a:endParaRPr>
          </a:p>
          <a:p>
            <a:pPr marL="686577" lvl="1" indent="-285750">
              <a:buFont typeface="Arial" panose="020B0604020202020204" pitchFamily="34" charset="0"/>
              <a:buChar char="•"/>
            </a:pPr>
            <a:r>
              <a:rPr lang="fr-FR" sz="1600" dirty="0"/>
              <a:t>Permis d’aménager déposé le 19-12-2022  </a:t>
            </a:r>
            <a:endParaRPr lang="fr-FR" sz="1600" dirty="0" smtClean="0"/>
          </a:p>
          <a:p>
            <a:pPr lvl="1"/>
            <a:endParaRPr lang="fr-FR" sz="1600" dirty="0"/>
          </a:p>
          <a:p>
            <a:pPr marL="686577" lvl="1" indent="-285750">
              <a:buFont typeface="Arial" panose="020B0604020202020204" pitchFamily="34" charset="0"/>
              <a:buChar char="•"/>
            </a:pPr>
            <a:r>
              <a:rPr lang="fr-FR" sz="1600" dirty="0"/>
              <a:t>Délais d’instruction de </a:t>
            </a:r>
            <a:r>
              <a:rPr lang="fr-FR" sz="1600" dirty="0" smtClean="0"/>
              <a:t>3 mois</a:t>
            </a:r>
          </a:p>
          <a:p>
            <a:pPr lvl="1"/>
            <a:endParaRPr lang="fr-FR" sz="1600" dirty="0"/>
          </a:p>
          <a:p>
            <a:pPr marL="686577" lvl="1" indent="-285750">
              <a:buFont typeface="Arial" panose="020B0604020202020204" pitchFamily="34" charset="0"/>
              <a:buChar char="•"/>
            </a:pPr>
            <a:r>
              <a:rPr lang="fr-FR" sz="1600" dirty="0"/>
              <a:t>1er trimestre 2023 : consultation des </a:t>
            </a:r>
            <a:r>
              <a:rPr lang="fr-FR" sz="1600" dirty="0" smtClean="0"/>
              <a:t>entreprises</a:t>
            </a:r>
          </a:p>
          <a:p>
            <a:pPr lvl="1"/>
            <a:r>
              <a:rPr lang="fr-FR" sz="1600" dirty="0" smtClean="0"/>
              <a:t> </a:t>
            </a:r>
            <a:endParaRPr lang="fr-FR" sz="1600" dirty="0"/>
          </a:p>
          <a:p>
            <a:pPr marL="686577" lvl="1" indent="-285750">
              <a:buFont typeface="Arial" panose="020B0604020202020204" pitchFamily="34" charset="0"/>
              <a:buChar char="•"/>
            </a:pPr>
            <a:r>
              <a:rPr lang="fr-FR" sz="1600" dirty="0"/>
              <a:t>Obtention du permis d’aménager </a:t>
            </a:r>
            <a:r>
              <a:rPr lang="fr-FR" sz="1600" dirty="0" smtClean="0"/>
              <a:t>courant mars 2023</a:t>
            </a:r>
          </a:p>
          <a:p>
            <a:pPr lvl="1"/>
            <a:endParaRPr lang="fr-FR" sz="1600" dirty="0"/>
          </a:p>
          <a:p>
            <a:pPr marL="686577" lvl="1" indent="-285750">
              <a:buFont typeface="Arial" panose="020B0604020202020204" pitchFamily="34" charset="0"/>
              <a:buChar char="•"/>
            </a:pPr>
            <a:r>
              <a:rPr lang="fr-FR" sz="1600" dirty="0"/>
              <a:t>Réunion publique avec les riverains (habitants, entreprises, autres structures, et partenaires) : </a:t>
            </a:r>
            <a:r>
              <a:rPr lang="fr-FR" sz="1600" dirty="0" smtClean="0"/>
              <a:t>2 mars 2023</a:t>
            </a:r>
          </a:p>
          <a:p>
            <a:pPr lvl="1"/>
            <a:endParaRPr lang="fr-FR" sz="1600" dirty="0"/>
          </a:p>
          <a:p>
            <a:pPr marL="686577" lvl="1" indent="-285750">
              <a:buFont typeface="Arial" panose="020B0604020202020204" pitchFamily="34" charset="0"/>
              <a:buChar char="•"/>
            </a:pPr>
            <a:r>
              <a:rPr lang="fr-FR" sz="1600" dirty="0" smtClean="0"/>
              <a:t>Travaux </a:t>
            </a:r>
            <a:r>
              <a:rPr lang="fr-FR" sz="1600" dirty="0"/>
              <a:t>à partir de juin </a:t>
            </a:r>
            <a:r>
              <a:rPr lang="fr-FR" sz="1600" dirty="0" smtClean="0"/>
              <a:t>2023</a:t>
            </a:r>
          </a:p>
          <a:p>
            <a:pPr lvl="1"/>
            <a:endParaRPr lang="fr-FR" sz="1600" dirty="0"/>
          </a:p>
          <a:p>
            <a:pPr marL="686577" lvl="1" indent="-285750">
              <a:buFont typeface="Arial" panose="020B0604020202020204" pitchFamily="34" charset="0"/>
              <a:buChar char="•"/>
            </a:pPr>
            <a:r>
              <a:rPr lang="fr-FR" sz="1600" dirty="0"/>
              <a:t>Livraison du terrain d’insertion temporaire </a:t>
            </a:r>
            <a:r>
              <a:rPr lang="fr-FR" sz="1600" dirty="0" smtClean="0"/>
              <a:t>en fin d’année  2023</a:t>
            </a:r>
            <a:endParaRPr lang="fr-FR" sz="1600" dirty="0"/>
          </a:p>
          <a:p>
            <a:pPr marL="743727" lvl="1" indent="-342900">
              <a:buFontTx/>
              <a:buChar char="-"/>
            </a:pPr>
            <a:endParaRPr lang="fr-FR" sz="1400" b="1" dirty="0">
              <a:latin typeface="Raleway" panose="020B0503030101060003" pitchFamily="34" charset="0"/>
            </a:endParaRPr>
          </a:p>
          <a:p>
            <a:pPr lvl="1"/>
            <a:endParaRPr lang="fr-FR" dirty="0" smtClean="0"/>
          </a:p>
          <a:p>
            <a:pPr lvl="1"/>
            <a:endParaRPr lang="fr-FR" dirty="0"/>
          </a:p>
        </p:txBody>
      </p:sp>
    </p:spTree>
    <p:extLst>
      <p:ext uri="{BB962C8B-B14F-4D97-AF65-F5344CB8AC3E}">
        <p14:creationId xmlns:p14="http://schemas.microsoft.com/office/powerpoint/2010/main" val="357559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 y="-3800"/>
            <a:ext cx="2123729"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fr-FR" sz="1400" b="1" dirty="0">
              <a:solidFill>
                <a:schemeClr val="tx1"/>
              </a:solidFill>
              <a:latin typeface="Raleway" panose="020B0503030101060003" pitchFamily="34" charset="0"/>
            </a:endParaRP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07988"/>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12</a:t>
            </a:fld>
            <a:endParaRPr lang="fr-FR">
              <a:solidFill>
                <a:prstClr val="black">
                  <a:tint val="75000"/>
                </a:prstClr>
              </a:solidFill>
            </a:endParaRPr>
          </a:p>
        </p:txBody>
      </p:sp>
      <p:sp>
        <p:nvSpPr>
          <p:cNvPr id="4" name="Rectangle 3"/>
          <p:cNvSpPr/>
          <p:nvPr/>
        </p:nvSpPr>
        <p:spPr>
          <a:xfrm>
            <a:off x="2631318" y="355370"/>
            <a:ext cx="5888150" cy="1323439"/>
          </a:xfrm>
          <a:prstGeom prst="rect">
            <a:avLst/>
          </a:prstGeom>
        </p:spPr>
        <p:txBody>
          <a:bodyPr wrap="none">
            <a:spAutoFit/>
          </a:bodyPr>
          <a:lstStyle/>
          <a:p>
            <a:pPr algn="ctr" eaLnBrk="1" hangingPunct="1"/>
            <a:r>
              <a:rPr lang="fr-FR" sz="4000" dirty="0">
                <a:latin typeface="Raleway ExtraBold" panose="020B0903030101060003" pitchFamily="34" charset="0"/>
                <a:ea typeface="ＭＳ Ｐゴシック" pitchFamily="34" charset="-128"/>
              </a:rPr>
              <a:t>COUT DU PROJET </a:t>
            </a:r>
            <a:endParaRPr lang="fr-FR" sz="4000" dirty="0" smtClean="0">
              <a:latin typeface="Raleway ExtraBold" panose="020B0903030101060003" pitchFamily="34" charset="0"/>
              <a:ea typeface="ＭＳ Ｐゴシック" pitchFamily="34" charset="-128"/>
            </a:endParaRPr>
          </a:p>
          <a:p>
            <a:pPr algn="ctr" eaLnBrk="1" hangingPunct="1"/>
            <a:r>
              <a:rPr lang="fr-FR" sz="4000" dirty="0" smtClean="0">
                <a:latin typeface="Raleway ExtraBold" panose="020B0903030101060003" pitchFamily="34" charset="0"/>
                <a:ea typeface="ＭＳ Ｐゴシック" pitchFamily="34" charset="-128"/>
              </a:rPr>
              <a:t>ET </a:t>
            </a:r>
            <a:r>
              <a:rPr lang="fr-FR" sz="4000" dirty="0">
                <a:latin typeface="Raleway ExtraBold" panose="020B0903030101060003" pitchFamily="34" charset="0"/>
                <a:ea typeface="ＭＳ Ｐゴシック" pitchFamily="34" charset="-128"/>
              </a:rPr>
              <a:t>CO-FINANCEMENTS</a:t>
            </a:r>
          </a:p>
        </p:txBody>
      </p:sp>
      <p:sp>
        <p:nvSpPr>
          <p:cNvPr id="2" name="ZoneTexte 1"/>
          <p:cNvSpPr txBox="1"/>
          <p:nvPr/>
        </p:nvSpPr>
        <p:spPr>
          <a:xfrm>
            <a:off x="2483768" y="2636912"/>
            <a:ext cx="6327267" cy="1292662"/>
          </a:xfrm>
          <a:prstGeom prst="rect">
            <a:avLst/>
          </a:prstGeom>
          <a:noFill/>
          <a:ln>
            <a:solidFill>
              <a:schemeClr val="accent1"/>
            </a:solidFill>
          </a:ln>
        </p:spPr>
        <p:txBody>
          <a:bodyPr wrap="square" rtlCol="0">
            <a:spAutoFit/>
          </a:bodyPr>
          <a:lstStyle/>
          <a:p>
            <a:pPr lvl="1"/>
            <a:endParaRPr lang="fr-FR" sz="1400" b="1" dirty="0">
              <a:latin typeface="Raleway" panose="020B0503030101060003" pitchFamily="34" charset="0"/>
            </a:endParaRPr>
          </a:p>
          <a:p>
            <a:pPr marL="285750" lvl="1" indent="-285750" eaLnBrk="1" hangingPunct="1">
              <a:buFont typeface="Arial" panose="020B0604020202020204" pitchFamily="34" charset="0"/>
              <a:buChar char="→"/>
            </a:pPr>
            <a:r>
              <a:rPr lang="fr-FR" sz="1600" dirty="0">
                <a:latin typeface="Raleway" panose="020B0503030101060003" pitchFamily="34" charset="0"/>
                <a:ea typeface="ＭＳ Ｐゴシック" pitchFamily="34" charset="-128"/>
              </a:rPr>
              <a:t>Investissement pour la création de ce terrain </a:t>
            </a:r>
            <a:r>
              <a:rPr lang="fr-FR" sz="1600" dirty="0" smtClean="0">
                <a:latin typeface="Raleway" panose="020B0503030101060003" pitchFamily="34" charset="0"/>
                <a:ea typeface="ＭＳ Ｐゴシック" pitchFamily="34" charset="-128"/>
              </a:rPr>
              <a:t>d’insertion</a:t>
            </a:r>
          </a:p>
          <a:p>
            <a:pPr marL="285750" lvl="1" indent="-285750" eaLnBrk="1" hangingPunct="1">
              <a:buFont typeface="Arial" panose="020B0604020202020204" pitchFamily="34" charset="0"/>
              <a:buChar char="→"/>
            </a:pPr>
            <a:r>
              <a:rPr lang="fr-FR" sz="1600" dirty="0" smtClean="0">
                <a:latin typeface="Raleway" panose="020B0503030101060003" pitchFamily="34" charset="0"/>
                <a:ea typeface="ＭＳ Ｐゴシック" pitchFamily="34" charset="-128"/>
              </a:rPr>
              <a:t>Co-financements </a:t>
            </a:r>
            <a:endParaRPr lang="fr-FR" dirty="0" smtClean="0"/>
          </a:p>
          <a:p>
            <a:pPr marL="285750" lvl="1" indent="-285750" eaLnBrk="1" hangingPunct="1">
              <a:buFont typeface="Arial" panose="020B0604020202020204" pitchFamily="34" charset="0"/>
              <a:buChar char="→"/>
            </a:pPr>
            <a:endParaRPr lang="fr-FR" sz="1600" dirty="0">
              <a:latin typeface="Raleway" panose="020B0503030101060003" pitchFamily="34" charset="0"/>
              <a:ea typeface="ＭＳ Ｐゴシック" pitchFamily="34" charset="-128"/>
            </a:endParaRPr>
          </a:p>
          <a:p>
            <a:pPr marL="285750" lvl="1" indent="-285750" eaLnBrk="1" hangingPunct="1">
              <a:buFont typeface="Arial" panose="020B0604020202020204" pitchFamily="34" charset="0"/>
              <a:buChar char="→"/>
            </a:pPr>
            <a:r>
              <a:rPr lang="fr-FR" sz="1600" dirty="0" smtClean="0">
                <a:latin typeface="Raleway" panose="020B0503030101060003" pitchFamily="34" charset="0"/>
                <a:ea typeface="ＭＳ Ｐゴシック" pitchFamily="34" charset="-128"/>
              </a:rPr>
              <a:t>Coûts de Fonctionnement </a:t>
            </a:r>
            <a:endParaRPr lang="fr-FR" sz="1600" dirty="0">
              <a:latin typeface="Raleway" panose="020B0503030101060003" pitchFamily="34" charset="0"/>
              <a:ea typeface="ＭＳ Ｐゴシック" pitchFamily="34" charset="-128"/>
            </a:endParaRPr>
          </a:p>
        </p:txBody>
      </p:sp>
    </p:spTree>
    <p:extLst>
      <p:ext uri="{BB962C8B-B14F-4D97-AF65-F5344CB8AC3E}">
        <p14:creationId xmlns:p14="http://schemas.microsoft.com/office/powerpoint/2010/main" val="301920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 y="-3800"/>
            <a:ext cx="2123729"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fr-FR" sz="1400" b="1" dirty="0">
              <a:solidFill>
                <a:schemeClr val="tx1"/>
              </a:solidFill>
              <a:latin typeface="Raleway" panose="020B0503030101060003" pitchFamily="34" charset="0"/>
            </a:endParaRP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07988"/>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13</a:t>
            </a:fld>
            <a:endParaRPr lang="fr-FR">
              <a:solidFill>
                <a:prstClr val="black">
                  <a:tint val="75000"/>
                </a:prstClr>
              </a:solidFill>
            </a:endParaRPr>
          </a:p>
        </p:txBody>
      </p:sp>
      <p:sp>
        <p:nvSpPr>
          <p:cNvPr id="4" name="Rectangle 3"/>
          <p:cNvSpPr/>
          <p:nvPr/>
        </p:nvSpPr>
        <p:spPr>
          <a:xfrm>
            <a:off x="2555776" y="1752093"/>
            <a:ext cx="6039234" cy="707886"/>
          </a:xfrm>
          <a:prstGeom prst="rect">
            <a:avLst/>
          </a:prstGeom>
        </p:spPr>
        <p:txBody>
          <a:bodyPr wrap="square">
            <a:spAutoFit/>
          </a:bodyPr>
          <a:lstStyle/>
          <a:p>
            <a:pPr eaLnBrk="1" hangingPunct="1"/>
            <a:r>
              <a:rPr lang="fr-FR" sz="2400" b="1" dirty="0"/>
              <a:t> </a:t>
            </a:r>
            <a:r>
              <a:rPr lang="fr-FR" sz="4000" dirty="0">
                <a:latin typeface="Raleway ExtraBold" panose="020B0903030101060003" pitchFamily="34" charset="0"/>
                <a:ea typeface="ＭＳ Ｐゴシック" pitchFamily="34" charset="-128"/>
              </a:rPr>
              <a:t>Echanges, questions …  </a:t>
            </a:r>
          </a:p>
        </p:txBody>
      </p:sp>
      <p:sp>
        <p:nvSpPr>
          <p:cNvPr id="2" name="ZoneTexte 1"/>
          <p:cNvSpPr txBox="1"/>
          <p:nvPr/>
        </p:nvSpPr>
        <p:spPr>
          <a:xfrm>
            <a:off x="2267743" y="1412776"/>
            <a:ext cx="6327267" cy="369332"/>
          </a:xfrm>
          <a:prstGeom prst="rect">
            <a:avLst/>
          </a:prstGeom>
          <a:noFill/>
        </p:spPr>
        <p:txBody>
          <a:bodyPr wrap="square" rtlCol="0">
            <a:spAutoFit/>
          </a:bodyPr>
          <a:lstStyle/>
          <a:p>
            <a:pPr marL="342900" indent="-342900">
              <a:buFont typeface="+mj-lt"/>
              <a:buAutoNum type="arabicPeriod"/>
            </a:pPr>
            <a:endParaRPr lang="fr-FR" sz="1800" dirty="0" smtClean="0"/>
          </a:p>
        </p:txBody>
      </p:sp>
    </p:spTree>
    <p:extLst>
      <p:ext uri="{BB962C8B-B14F-4D97-AF65-F5344CB8AC3E}">
        <p14:creationId xmlns:p14="http://schemas.microsoft.com/office/powerpoint/2010/main" val="37606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0" y="3429000"/>
            <a:ext cx="9144000" cy="3429000"/>
          </a:xfrm>
          <a:prstGeom prst="rect">
            <a:avLst/>
          </a:prstGeom>
          <a:solidFill>
            <a:srgbClr val="90C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400" dirty="0">
              <a:solidFill>
                <a:schemeClr val="tx1"/>
              </a:solidFill>
              <a:latin typeface="Raleway" panose="020B0503030101060003" pitchFamily="34" charset="0"/>
            </a:endParaRP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692696"/>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3107133"/>
            <a:ext cx="9144000" cy="3218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400" dirty="0">
              <a:solidFill>
                <a:schemeClr val="tx1"/>
              </a:solidFill>
              <a:latin typeface="Raleway" panose="020B0503030101060003" pitchFamily="34" charset="0"/>
            </a:endParaRPr>
          </a:p>
        </p:txBody>
      </p:sp>
      <p:sp>
        <p:nvSpPr>
          <p:cNvPr id="2" name="Espace réservé du numéro de diapositive 1"/>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14</a:t>
            </a:fld>
            <a:endParaRPr lang="fr-FR">
              <a:solidFill>
                <a:prstClr val="black">
                  <a:tint val="75000"/>
                </a:prstClr>
              </a:solidFill>
            </a:endParaRPr>
          </a:p>
        </p:txBody>
      </p:sp>
    </p:spTree>
    <p:extLst>
      <p:ext uri="{BB962C8B-B14F-4D97-AF65-F5344CB8AC3E}">
        <p14:creationId xmlns:p14="http://schemas.microsoft.com/office/powerpoint/2010/main" val="205291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 y="20693"/>
            <a:ext cx="2123729"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fr-FR" sz="1400" dirty="0">
              <a:solidFill>
                <a:schemeClr val="tx1"/>
              </a:solidFill>
              <a:latin typeface="Raleway" panose="020B0503030101060003" pitchFamily="34" charset="0"/>
            </a:endParaRP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07988"/>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2</a:t>
            </a:fld>
            <a:endParaRPr lang="fr-FR">
              <a:solidFill>
                <a:prstClr val="black">
                  <a:tint val="75000"/>
                </a:prstClr>
              </a:solidFill>
            </a:endParaRPr>
          </a:p>
        </p:txBody>
      </p:sp>
      <p:sp>
        <p:nvSpPr>
          <p:cNvPr id="2" name="ZoneTexte 1"/>
          <p:cNvSpPr txBox="1"/>
          <p:nvPr/>
        </p:nvSpPr>
        <p:spPr>
          <a:xfrm>
            <a:off x="5076056" y="407988"/>
            <a:ext cx="3837656" cy="461665"/>
          </a:xfrm>
          <a:prstGeom prst="rect">
            <a:avLst/>
          </a:prstGeom>
          <a:noFill/>
        </p:spPr>
        <p:txBody>
          <a:bodyPr wrap="square" rtlCol="0">
            <a:spAutoFit/>
          </a:bodyPr>
          <a:lstStyle/>
          <a:p>
            <a:r>
              <a:rPr lang="fr-FR" sz="2400" b="1" dirty="0" smtClean="0">
                <a:latin typeface="Raleway" panose="020B0503030101060003" pitchFamily="34" charset="0"/>
              </a:rPr>
              <a:t> </a:t>
            </a:r>
            <a:endParaRPr lang="fr-FR" sz="2400" b="1" dirty="0">
              <a:latin typeface="Raleway" panose="020B0503030101060003" pitchFamily="34" charset="0"/>
            </a:endParaRPr>
          </a:p>
        </p:txBody>
      </p:sp>
      <p:sp>
        <p:nvSpPr>
          <p:cNvPr id="5" name="Rectangle 4"/>
          <p:cNvSpPr/>
          <p:nvPr/>
        </p:nvSpPr>
        <p:spPr>
          <a:xfrm>
            <a:off x="2764233" y="1412776"/>
            <a:ext cx="5984231" cy="707886"/>
          </a:xfrm>
          <a:prstGeom prst="rect">
            <a:avLst/>
          </a:prstGeom>
        </p:spPr>
        <p:txBody>
          <a:bodyPr wrap="square">
            <a:spAutoFit/>
          </a:bodyPr>
          <a:lstStyle/>
          <a:p>
            <a:pPr eaLnBrk="1" hangingPunct="1"/>
            <a:r>
              <a:rPr lang="fr-FR" altLang="fr-FR" sz="4000" b="1" dirty="0" smtClean="0">
                <a:latin typeface="Raleway" panose="020B0503030101060003" pitchFamily="34" charset="0"/>
                <a:ea typeface="ＭＳ Ｐゴシック" pitchFamily="34" charset="-128"/>
              </a:rPr>
              <a:t>Orientations politiques</a:t>
            </a:r>
            <a:endParaRPr lang="fr-FR" altLang="fr-FR" sz="4000" b="1" dirty="0">
              <a:latin typeface="Raleway" panose="020B0503030101060003" pitchFamily="34" charset="0"/>
              <a:ea typeface="ＭＳ Ｐゴシック" pitchFamily="34" charset="-128"/>
            </a:endParaRPr>
          </a:p>
        </p:txBody>
      </p:sp>
      <p:sp>
        <p:nvSpPr>
          <p:cNvPr id="6" name="Rectangle 5"/>
          <p:cNvSpPr/>
          <p:nvPr/>
        </p:nvSpPr>
        <p:spPr>
          <a:xfrm>
            <a:off x="2339752" y="2492896"/>
            <a:ext cx="6408712" cy="2985433"/>
          </a:xfrm>
          <a:prstGeom prst="rect">
            <a:avLst/>
          </a:prstGeom>
        </p:spPr>
        <p:txBody>
          <a:bodyPr wrap="square">
            <a:spAutoFit/>
          </a:bodyPr>
          <a:lstStyle/>
          <a:p>
            <a:endParaRPr lang="fr-FR" sz="1600" dirty="0">
              <a:latin typeface="Raleway" panose="020B0503030101060003" pitchFamily="34" charset="0"/>
            </a:endParaRPr>
          </a:p>
          <a:p>
            <a:r>
              <a:rPr lang="fr-FR" sz="1600" u="sng" dirty="0" smtClean="0">
                <a:latin typeface="Raleway" panose="020B0503030101060003" pitchFamily="34" charset="0"/>
              </a:rPr>
              <a:t>2 objectifs </a:t>
            </a:r>
            <a:endParaRPr lang="fr-FR" sz="1600" u="sng" dirty="0">
              <a:latin typeface="Raleway" panose="020B0503030101060003" pitchFamily="34" charset="0"/>
            </a:endParaRPr>
          </a:p>
          <a:p>
            <a:endParaRPr lang="fr-FR" sz="1600" u="sng" dirty="0" smtClean="0">
              <a:latin typeface="Raleway" panose="020B0503030101060003" pitchFamily="34" charset="0"/>
            </a:endParaRPr>
          </a:p>
          <a:p>
            <a:pPr marL="171450" indent="-171450">
              <a:buFont typeface="Wingdings" panose="05000000000000000000" pitchFamily="2" charset="2"/>
              <a:buChar char="Ø"/>
            </a:pPr>
            <a:r>
              <a:rPr lang="fr-FR" sz="1600" dirty="0">
                <a:latin typeface="Raleway" panose="020B0503030101060003" pitchFamily="34" charset="0"/>
              </a:rPr>
              <a:t>Contribuer à l'effort intercommunal en proposant l'installation de 2 terrains d'insertion temporaires pour les publics migrants d’Europe de l’Est en s’appuyant sur les dispositifs portés par l’Etat, le Conseil Départemental et la métropole </a:t>
            </a:r>
          </a:p>
          <a:p>
            <a:pPr marL="171450" indent="-171450">
              <a:buFont typeface="Wingdings" panose="05000000000000000000" pitchFamily="2" charset="2"/>
              <a:buChar char="Ø"/>
            </a:pPr>
            <a:endParaRPr lang="fr-FR" sz="1600" dirty="0">
              <a:latin typeface="Raleway" panose="020B0503030101060003" pitchFamily="34" charset="0"/>
            </a:endParaRPr>
          </a:p>
          <a:p>
            <a:pPr marL="171450" indent="-171450">
              <a:buFont typeface="Wingdings" panose="05000000000000000000" pitchFamily="2" charset="2"/>
              <a:buChar char="Ø"/>
            </a:pPr>
            <a:r>
              <a:rPr lang="fr-FR" sz="1600" dirty="0">
                <a:latin typeface="Raleway" panose="020B0503030101060003" pitchFamily="34" charset="0"/>
              </a:rPr>
              <a:t>Faciliter l’intégration des populations migrantes de l’Europe de l’Est, et participer à la résorption des campements illicites</a:t>
            </a:r>
          </a:p>
          <a:p>
            <a:endParaRPr lang="fr-FR" sz="1600" dirty="0" smtClean="0">
              <a:solidFill>
                <a:srgbClr val="FF0000"/>
              </a:solidFill>
              <a:latin typeface="Raleway" panose="020B0503030101060003" pitchFamily="34" charset="0"/>
            </a:endParaRPr>
          </a:p>
          <a:p>
            <a:endParaRPr lang="fr-FR" sz="1200" dirty="0">
              <a:latin typeface="Raleway" panose="020B0503030101060003" pitchFamily="34" charset="0"/>
            </a:endParaRPr>
          </a:p>
        </p:txBody>
      </p:sp>
    </p:spTree>
    <p:extLst>
      <p:ext uri="{BB962C8B-B14F-4D97-AF65-F5344CB8AC3E}">
        <p14:creationId xmlns:p14="http://schemas.microsoft.com/office/powerpoint/2010/main" val="1416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 y="20693"/>
            <a:ext cx="2123729"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fr-FR" sz="1400" dirty="0">
              <a:solidFill>
                <a:schemeClr val="tx1"/>
              </a:solidFill>
              <a:latin typeface="Raleway" panose="020B0503030101060003" pitchFamily="34" charset="0"/>
            </a:endParaRP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07988"/>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3</a:t>
            </a:fld>
            <a:endParaRPr lang="fr-FR">
              <a:solidFill>
                <a:prstClr val="black">
                  <a:tint val="75000"/>
                </a:prstClr>
              </a:solidFill>
            </a:endParaRPr>
          </a:p>
        </p:txBody>
      </p:sp>
      <p:sp>
        <p:nvSpPr>
          <p:cNvPr id="2" name="ZoneTexte 1"/>
          <p:cNvSpPr txBox="1"/>
          <p:nvPr/>
        </p:nvSpPr>
        <p:spPr>
          <a:xfrm>
            <a:off x="5076056" y="407988"/>
            <a:ext cx="3837656" cy="461665"/>
          </a:xfrm>
          <a:prstGeom prst="rect">
            <a:avLst/>
          </a:prstGeom>
          <a:noFill/>
        </p:spPr>
        <p:txBody>
          <a:bodyPr wrap="square" rtlCol="0">
            <a:spAutoFit/>
          </a:bodyPr>
          <a:lstStyle/>
          <a:p>
            <a:r>
              <a:rPr lang="fr-FR" sz="2400" b="1" dirty="0" smtClean="0">
                <a:latin typeface="Raleway" panose="020B0503030101060003" pitchFamily="34" charset="0"/>
              </a:rPr>
              <a:t> </a:t>
            </a:r>
            <a:endParaRPr lang="fr-FR" sz="2400" b="1" dirty="0">
              <a:latin typeface="Raleway" panose="020B0503030101060003" pitchFamily="34" charset="0"/>
            </a:endParaRPr>
          </a:p>
        </p:txBody>
      </p:sp>
      <p:sp>
        <p:nvSpPr>
          <p:cNvPr id="5" name="Rectangle 4"/>
          <p:cNvSpPr/>
          <p:nvPr/>
        </p:nvSpPr>
        <p:spPr>
          <a:xfrm>
            <a:off x="3491880" y="1484784"/>
            <a:ext cx="4168129" cy="1323439"/>
          </a:xfrm>
          <a:prstGeom prst="rect">
            <a:avLst/>
          </a:prstGeom>
        </p:spPr>
        <p:txBody>
          <a:bodyPr wrap="none">
            <a:spAutoFit/>
          </a:bodyPr>
          <a:lstStyle/>
          <a:p>
            <a:pPr eaLnBrk="1" hangingPunct="1"/>
            <a:r>
              <a:rPr lang="fr-FR" altLang="fr-FR" sz="4000" b="1" dirty="0">
                <a:latin typeface="Raleway" panose="020B0503030101060003" pitchFamily="34" charset="0"/>
                <a:ea typeface="ＭＳ Ｐゴシック" pitchFamily="34" charset="-128"/>
              </a:rPr>
              <a:t>Contexte </a:t>
            </a:r>
            <a:r>
              <a:rPr lang="fr-FR" altLang="fr-FR" sz="4000" b="1" dirty="0" smtClean="0">
                <a:latin typeface="Raleway" panose="020B0503030101060003" pitchFamily="34" charset="0"/>
                <a:ea typeface="ＭＳ Ｐゴシック" pitchFamily="34" charset="-128"/>
              </a:rPr>
              <a:t>local </a:t>
            </a:r>
          </a:p>
          <a:p>
            <a:pPr eaLnBrk="1" hangingPunct="1"/>
            <a:r>
              <a:rPr lang="fr-FR" altLang="fr-FR" sz="4000" b="1" dirty="0">
                <a:latin typeface="Raleway" panose="020B0503030101060003" pitchFamily="34" charset="0"/>
                <a:ea typeface="ＭＳ Ｐゴシック" pitchFamily="34" charset="-128"/>
              </a:rPr>
              <a:t>e</a:t>
            </a:r>
            <a:r>
              <a:rPr lang="fr-FR" altLang="fr-FR" sz="4000" b="1" dirty="0" smtClean="0">
                <a:latin typeface="Raleway" panose="020B0503030101060003" pitchFamily="34" charset="0"/>
                <a:ea typeface="ＭＳ Ｐゴシック" pitchFamily="34" charset="-128"/>
              </a:rPr>
              <a:t>t métropolitain</a:t>
            </a:r>
            <a:endParaRPr lang="fr-FR" altLang="fr-FR" sz="4000" b="1" dirty="0">
              <a:latin typeface="Raleway" panose="020B0503030101060003" pitchFamily="34" charset="0"/>
              <a:ea typeface="ＭＳ Ｐゴシック" pitchFamily="34" charset="-128"/>
            </a:endParaRPr>
          </a:p>
        </p:txBody>
      </p:sp>
      <p:sp>
        <p:nvSpPr>
          <p:cNvPr id="6" name="Rectangle 5"/>
          <p:cNvSpPr/>
          <p:nvPr/>
        </p:nvSpPr>
        <p:spPr>
          <a:xfrm>
            <a:off x="2275012" y="1988840"/>
            <a:ext cx="6408712" cy="1015663"/>
          </a:xfrm>
          <a:prstGeom prst="rect">
            <a:avLst/>
          </a:prstGeom>
        </p:spPr>
        <p:txBody>
          <a:bodyPr wrap="square">
            <a:spAutoFit/>
          </a:bodyPr>
          <a:lstStyle/>
          <a:p>
            <a:endParaRPr lang="fr-FR" sz="1600" dirty="0">
              <a:latin typeface="Raleway" panose="020B0503030101060003" pitchFamily="34" charset="0"/>
            </a:endParaRPr>
          </a:p>
          <a:p>
            <a:endParaRPr lang="fr-FR" sz="1600" dirty="0">
              <a:latin typeface="Raleway" panose="020B0503030101060003" pitchFamily="34" charset="0"/>
            </a:endParaRPr>
          </a:p>
          <a:p>
            <a:endParaRPr lang="fr-FR" sz="1600" dirty="0" smtClean="0">
              <a:latin typeface="Raleway" panose="020B0503030101060003" pitchFamily="34" charset="0"/>
            </a:endParaRPr>
          </a:p>
          <a:p>
            <a:endParaRPr lang="fr-FR" sz="1200" dirty="0">
              <a:latin typeface="Raleway" panose="020B0503030101060003" pitchFamily="34" charset="0"/>
            </a:endParaRPr>
          </a:p>
        </p:txBody>
      </p:sp>
      <p:sp>
        <p:nvSpPr>
          <p:cNvPr id="8" name="Rectangle 7"/>
          <p:cNvSpPr/>
          <p:nvPr/>
        </p:nvSpPr>
        <p:spPr>
          <a:xfrm>
            <a:off x="3059832" y="3356992"/>
            <a:ext cx="5328592" cy="1569660"/>
          </a:xfrm>
          <a:prstGeom prst="rect">
            <a:avLst/>
          </a:prstGeom>
        </p:spPr>
        <p:txBody>
          <a:bodyPr wrap="square">
            <a:spAutoFit/>
          </a:bodyPr>
          <a:lstStyle/>
          <a:p>
            <a:pPr marL="285750" indent="-285750" eaLnBrk="1" hangingPunct="1">
              <a:buFont typeface="Arial" panose="020B0604020202020204" pitchFamily="34" charset="0"/>
              <a:buChar char="→"/>
            </a:pPr>
            <a:r>
              <a:rPr lang="fr-FR" altLang="fr-FR" sz="1600" dirty="0" smtClean="0">
                <a:latin typeface="Raleway" panose="020B0503030101060003" pitchFamily="34" charset="0"/>
                <a:ea typeface="ＭＳ Ｐゴシック" pitchFamily="34" charset="-128"/>
              </a:rPr>
              <a:t>Situation sur la métropole</a:t>
            </a:r>
          </a:p>
          <a:p>
            <a:pPr eaLnBrk="1" hangingPunct="1"/>
            <a:endParaRPr lang="fr-FR" altLang="fr-FR" sz="1600" dirty="0" smtClean="0">
              <a:latin typeface="Raleway" panose="020B0503030101060003" pitchFamily="34" charset="0"/>
              <a:ea typeface="ＭＳ Ｐゴシック" pitchFamily="34" charset="-128"/>
            </a:endParaRPr>
          </a:p>
          <a:p>
            <a:pPr marL="285750" indent="-285750" eaLnBrk="1" hangingPunct="1">
              <a:buFont typeface="Arial" panose="020B0604020202020204" pitchFamily="34" charset="0"/>
              <a:buChar char="→"/>
            </a:pPr>
            <a:r>
              <a:rPr lang="fr-FR" altLang="fr-FR" sz="1600" dirty="0" smtClean="0">
                <a:latin typeface="Raleway" panose="020B0503030101060003" pitchFamily="34" charset="0"/>
                <a:ea typeface="ＭＳ Ｐゴシック" pitchFamily="34" charset="-128"/>
              </a:rPr>
              <a:t>Situation à Saint-Herblain </a:t>
            </a:r>
          </a:p>
          <a:p>
            <a:pPr eaLnBrk="1" hangingPunct="1"/>
            <a:endParaRPr lang="fr-FR" altLang="fr-FR" sz="1600" dirty="0" smtClean="0">
              <a:latin typeface="Raleway" panose="020B0503030101060003" pitchFamily="34" charset="0"/>
              <a:ea typeface="ＭＳ Ｐゴシック" pitchFamily="34" charset="-128"/>
            </a:endParaRPr>
          </a:p>
          <a:p>
            <a:pPr marL="285750" indent="-285750" eaLnBrk="1" hangingPunct="1">
              <a:buFont typeface="Arial" panose="020B0604020202020204" pitchFamily="34" charset="0"/>
              <a:buChar char="→"/>
            </a:pPr>
            <a:r>
              <a:rPr lang="fr-FR" altLang="fr-FR" sz="1600" dirty="0" smtClean="0">
                <a:latin typeface="Raleway" panose="020B0503030101060003" pitchFamily="34" charset="0"/>
                <a:ea typeface="ＭＳ Ｐゴシック" pitchFamily="34" charset="-128"/>
              </a:rPr>
              <a:t>Terrains d’insertion déjà existants sur d’autres communes de la métropole </a:t>
            </a:r>
            <a:endParaRPr lang="fr-FR" altLang="fr-FR" sz="1600" dirty="0">
              <a:latin typeface="Raleway" panose="020B0503030101060003" pitchFamily="34" charset="0"/>
              <a:ea typeface="ＭＳ Ｐゴシック" pitchFamily="34" charset="-128"/>
            </a:endParaRPr>
          </a:p>
        </p:txBody>
      </p:sp>
    </p:spTree>
    <p:extLst>
      <p:ext uri="{BB962C8B-B14F-4D97-AF65-F5344CB8AC3E}">
        <p14:creationId xmlns:p14="http://schemas.microsoft.com/office/powerpoint/2010/main" val="17290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 y="20693"/>
            <a:ext cx="2123729"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fr-FR" sz="1400" dirty="0">
              <a:solidFill>
                <a:schemeClr val="tx1"/>
              </a:solidFill>
              <a:latin typeface="Raleway" panose="020B0503030101060003" pitchFamily="34" charset="0"/>
            </a:endParaRP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07988"/>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4</a:t>
            </a:fld>
            <a:endParaRPr lang="fr-FR">
              <a:solidFill>
                <a:prstClr val="black">
                  <a:tint val="75000"/>
                </a:prstClr>
              </a:solidFill>
            </a:endParaRPr>
          </a:p>
        </p:txBody>
      </p:sp>
      <p:sp>
        <p:nvSpPr>
          <p:cNvPr id="2" name="ZoneTexte 1"/>
          <p:cNvSpPr txBox="1"/>
          <p:nvPr/>
        </p:nvSpPr>
        <p:spPr>
          <a:xfrm>
            <a:off x="5076056" y="407988"/>
            <a:ext cx="3837656" cy="461665"/>
          </a:xfrm>
          <a:prstGeom prst="rect">
            <a:avLst/>
          </a:prstGeom>
          <a:noFill/>
        </p:spPr>
        <p:txBody>
          <a:bodyPr wrap="square" rtlCol="0">
            <a:spAutoFit/>
          </a:bodyPr>
          <a:lstStyle/>
          <a:p>
            <a:r>
              <a:rPr lang="fr-FR" sz="2400" b="1" dirty="0" smtClean="0">
                <a:latin typeface="Raleway" panose="020B0503030101060003" pitchFamily="34" charset="0"/>
              </a:rPr>
              <a:t> </a:t>
            </a:r>
            <a:endParaRPr lang="fr-FR" sz="2400" b="1" dirty="0">
              <a:latin typeface="Raleway" panose="020B0503030101060003" pitchFamily="34" charset="0"/>
            </a:endParaRPr>
          </a:p>
        </p:txBody>
      </p:sp>
      <p:sp>
        <p:nvSpPr>
          <p:cNvPr id="5" name="Rectangle 4"/>
          <p:cNvSpPr/>
          <p:nvPr/>
        </p:nvSpPr>
        <p:spPr>
          <a:xfrm>
            <a:off x="2159550" y="1498577"/>
            <a:ext cx="7146508" cy="707886"/>
          </a:xfrm>
          <a:prstGeom prst="rect">
            <a:avLst/>
          </a:prstGeom>
        </p:spPr>
        <p:txBody>
          <a:bodyPr wrap="none">
            <a:spAutoFit/>
          </a:bodyPr>
          <a:lstStyle/>
          <a:p>
            <a:pPr eaLnBrk="1" hangingPunct="1"/>
            <a:r>
              <a:rPr lang="fr-FR" altLang="fr-FR" sz="4000" b="1" dirty="0">
                <a:latin typeface="Raleway" panose="020B0503030101060003" pitchFamily="34" charset="0"/>
                <a:ea typeface="ＭＳ Ｐゴシック" pitchFamily="34" charset="-128"/>
              </a:rPr>
              <a:t>Projet de Terrain d’insertion </a:t>
            </a:r>
          </a:p>
        </p:txBody>
      </p:sp>
      <p:sp>
        <p:nvSpPr>
          <p:cNvPr id="8" name="Rectangle 7"/>
          <p:cNvSpPr/>
          <p:nvPr/>
        </p:nvSpPr>
        <p:spPr>
          <a:xfrm>
            <a:off x="2720968" y="3157305"/>
            <a:ext cx="5328592" cy="830997"/>
          </a:xfrm>
          <a:prstGeom prst="rect">
            <a:avLst/>
          </a:prstGeom>
        </p:spPr>
        <p:txBody>
          <a:bodyPr wrap="square">
            <a:spAutoFit/>
          </a:bodyPr>
          <a:lstStyle/>
          <a:p>
            <a:pPr marL="285750" indent="-285750" eaLnBrk="1" hangingPunct="1">
              <a:buFont typeface="Arial" panose="020B0604020202020204" pitchFamily="34" charset="0"/>
              <a:buChar char="→"/>
            </a:pPr>
            <a:r>
              <a:rPr lang="fr-FR" altLang="fr-FR" sz="1600" dirty="0" smtClean="0">
                <a:latin typeface="Raleway" panose="020B0503030101060003" pitchFamily="34" charset="0"/>
                <a:ea typeface="ＭＳ Ｐゴシック" pitchFamily="34" charset="-128"/>
              </a:rPr>
              <a:t>Capacité du terrain d’insertion</a:t>
            </a:r>
          </a:p>
          <a:p>
            <a:pPr eaLnBrk="1" hangingPunct="1"/>
            <a:r>
              <a:rPr lang="fr-FR" altLang="fr-FR" sz="1600" dirty="0" smtClean="0">
                <a:latin typeface="Raleway" panose="020B0503030101060003" pitchFamily="34" charset="0"/>
                <a:ea typeface="ＭＳ Ｐゴシック" pitchFamily="34" charset="-128"/>
              </a:rPr>
              <a:t> </a:t>
            </a:r>
          </a:p>
          <a:p>
            <a:pPr marL="285750" indent="-285750" eaLnBrk="1" hangingPunct="1">
              <a:buFont typeface="Arial" panose="020B0604020202020204" pitchFamily="34" charset="0"/>
              <a:buChar char="→"/>
            </a:pPr>
            <a:r>
              <a:rPr lang="fr-FR" altLang="fr-FR" sz="1600" dirty="0" smtClean="0">
                <a:latin typeface="Raleway" panose="020B0503030101060003" pitchFamily="34" charset="0"/>
                <a:ea typeface="ＭＳ Ｐゴシック" pitchFamily="34" charset="-128"/>
              </a:rPr>
              <a:t>Critères d’éligibilité du public </a:t>
            </a:r>
          </a:p>
        </p:txBody>
      </p:sp>
    </p:spTree>
    <p:extLst>
      <p:ext uri="{BB962C8B-B14F-4D97-AF65-F5344CB8AC3E}">
        <p14:creationId xmlns:p14="http://schemas.microsoft.com/office/powerpoint/2010/main" val="40915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 y="20693"/>
            <a:ext cx="2123729"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fr-FR" sz="1400" dirty="0">
              <a:solidFill>
                <a:schemeClr val="tx1"/>
              </a:solidFill>
              <a:latin typeface="Raleway" panose="020B0503030101060003" pitchFamily="34" charset="0"/>
            </a:endParaRPr>
          </a:p>
        </p:txBody>
      </p:sp>
      <p:pic>
        <p:nvPicPr>
          <p:cNvPr id="9" name="Picture 3" descr="C:\Users\scala\Desktop\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07988"/>
            <a:ext cx="1580853" cy="15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5</a:t>
            </a:fld>
            <a:endParaRPr lang="fr-FR">
              <a:solidFill>
                <a:prstClr val="black">
                  <a:tint val="75000"/>
                </a:prstClr>
              </a:solidFill>
            </a:endParaRPr>
          </a:p>
        </p:txBody>
      </p:sp>
      <p:sp>
        <p:nvSpPr>
          <p:cNvPr id="2" name="ZoneTexte 1"/>
          <p:cNvSpPr txBox="1"/>
          <p:nvPr/>
        </p:nvSpPr>
        <p:spPr>
          <a:xfrm>
            <a:off x="3579615" y="1520156"/>
            <a:ext cx="3837656" cy="461665"/>
          </a:xfrm>
          <a:prstGeom prst="rect">
            <a:avLst/>
          </a:prstGeom>
          <a:noFill/>
        </p:spPr>
        <p:txBody>
          <a:bodyPr wrap="square" rtlCol="0">
            <a:spAutoFit/>
          </a:bodyPr>
          <a:lstStyle/>
          <a:p>
            <a:r>
              <a:rPr lang="fr-FR" sz="2400" b="1" dirty="0" smtClean="0">
                <a:latin typeface="Raleway" panose="020B0503030101060003" pitchFamily="34" charset="0"/>
              </a:rPr>
              <a:t> </a:t>
            </a:r>
            <a:endParaRPr lang="fr-FR" sz="2400" b="1" dirty="0">
              <a:latin typeface="Raleway" panose="020B0503030101060003" pitchFamily="34" charset="0"/>
            </a:endParaRPr>
          </a:p>
        </p:txBody>
      </p:sp>
      <p:sp>
        <p:nvSpPr>
          <p:cNvPr id="5" name="Rectangle 4"/>
          <p:cNvSpPr/>
          <p:nvPr/>
        </p:nvSpPr>
        <p:spPr>
          <a:xfrm>
            <a:off x="2555776" y="1623874"/>
            <a:ext cx="5564344" cy="1323439"/>
          </a:xfrm>
          <a:prstGeom prst="rect">
            <a:avLst/>
          </a:prstGeom>
        </p:spPr>
        <p:txBody>
          <a:bodyPr wrap="none">
            <a:spAutoFit/>
          </a:bodyPr>
          <a:lstStyle/>
          <a:p>
            <a:pPr algn="ctr" eaLnBrk="1" hangingPunct="1"/>
            <a:r>
              <a:rPr lang="fr-FR" altLang="fr-FR" sz="4000" b="1" dirty="0" smtClean="0">
                <a:latin typeface="Raleway" panose="020B0503030101060003" pitchFamily="34" charset="0"/>
                <a:ea typeface="ＭＳ Ｐゴシック" pitchFamily="34" charset="-128"/>
              </a:rPr>
              <a:t>Fonctionnement </a:t>
            </a:r>
          </a:p>
          <a:p>
            <a:pPr algn="ctr" eaLnBrk="1" hangingPunct="1"/>
            <a:r>
              <a:rPr lang="fr-FR" altLang="fr-FR" sz="4000" b="1" dirty="0" smtClean="0">
                <a:latin typeface="Raleway" panose="020B0503030101060003" pitchFamily="34" charset="0"/>
                <a:ea typeface="ＭＳ Ｐゴシック" pitchFamily="34" charset="-128"/>
              </a:rPr>
              <a:t>du Terrain d’insertion </a:t>
            </a:r>
            <a:endParaRPr lang="fr-FR" altLang="fr-FR" sz="4000" b="1" dirty="0">
              <a:latin typeface="Raleway" panose="020B0503030101060003" pitchFamily="34" charset="0"/>
              <a:ea typeface="ＭＳ Ｐゴシック" pitchFamily="34" charset="-128"/>
            </a:endParaRPr>
          </a:p>
        </p:txBody>
      </p:sp>
      <p:sp>
        <p:nvSpPr>
          <p:cNvPr id="6" name="Rectangle 5"/>
          <p:cNvSpPr/>
          <p:nvPr/>
        </p:nvSpPr>
        <p:spPr>
          <a:xfrm>
            <a:off x="2294087" y="1484784"/>
            <a:ext cx="6408712" cy="461665"/>
          </a:xfrm>
          <a:prstGeom prst="rect">
            <a:avLst/>
          </a:prstGeom>
        </p:spPr>
        <p:txBody>
          <a:bodyPr wrap="square">
            <a:spAutoFit/>
          </a:bodyPr>
          <a:lstStyle/>
          <a:p>
            <a:endParaRPr lang="fr-FR" sz="1200" dirty="0"/>
          </a:p>
          <a:p>
            <a:endParaRPr lang="fr-FR" sz="1200" dirty="0">
              <a:latin typeface="Raleway" panose="020B0503030101060003" pitchFamily="34" charset="0"/>
            </a:endParaRPr>
          </a:p>
        </p:txBody>
      </p:sp>
      <p:sp>
        <p:nvSpPr>
          <p:cNvPr id="4" name="Rectangle 3"/>
          <p:cNvSpPr/>
          <p:nvPr/>
        </p:nvSpPr>
        <p:spPr>
          <a:xfrm>
            <a:off x="2299726" y="2852936"/>
            <a:ext cx="6733703" cy="2677656"/>
          </a:xfrm>
          <a:prstGeom prst="rect">
            <a:avLst/>
          </a:prstGeom>
        </p:spPr>
        <p:txBody>
          <a:bodyPr wrap="square">
            <a:spAutoFit/>
          </a:bodyPr>
          <a:lstStyle/>
          <a:p>
            <a:pPr algn="just"/>
            <a:endParaRPr lang="fr-FR" sz="1400" dirty="0" smtClean="0">
              <a:latin typeface="Raleway" panose="020B0503030101060003" pitchFamily="34" charset="0"/>
            </a:endParaRPr>
          </a:p>
          <a:p>
            <a:pPr algn="just"/>
            <a:endParaRPr lang="fr-FR" sz="1400" dirty="0">
              <a:latin typeface="Raleway" panose="020B0503030101060003" pitchFamily="34" charset="0"/>
            </a:endParaRPr>
          </a:p>
          <a:p>
            <a:pPr algn="just"/>
            <a:endParaRPr lang="fr-FR" sz="1400" dirty="0" smtClean="0">
              <a:latin typeface="Raleway" panose="020B0503030101060003" pitchFamily="34" charset="0"/>
            </a:endParaRPr>
          </a:p>
          <a:p>
            <a:pPr algn="just"/>
            <a:r>
              <a:rPr lang="fr-FR" sz="1600" dirty="0" smtClean="0">
                <a:latin typeface="Raleway" panose="020B0503030101060003" pitchFamily="34" charset="0"/>
              </a:rPr>
              <a:t>Le </a:t>
            </a:r>
            <a:r>
              <a:rPr lang="fr-FR" sz="1600" dirty="0">
                <a:latin typeface="Raleway" panose="020B0503030101060003" pitchFamily="34" charset="0"/>
              </a:rPr>
              <a:t>fonctionnement du terrain d’insertion s’appuiera sur la mobilisation des 4 partenaires </a:t>
            </a:r>
            <a:r>
              <a:rPr lang="fr-FR" sz="1600" dirty="0" smtClean="0">
                <a:latin typeface="Raleway" panose="020B0503030101060003" pitchFamily="34" charset="0"/>
              </a:rPr>
              <a:t>et de professionnels spécialisés mandatés : </a:t>
            </a:r>
          </a:p>
          <a:p>
            <a:pPr algn="just"/>
            <a:endParaRPr lang="fr-FR" sz="1600" dirty="0" smtClean="0">
              <a:latin typeface="Raleway" panose="020B0503030101060003" pitchFamily="34" charset="0"/>
            </a:endParaRPr>
          </a:p>
          <a:p>
            <a:pPr marL="1087404" lvl="2" indent="-285750" algn="just">
              <a:buFont typeface="Arial" panose="020B0604020202020204" pitchFamily="34" charset="0"/>
              <a:buChar char="→"/>
            </a:pPr>
            <a:r>
              <a:rPr lang="fr-FR" sz="1600" dirty="0" smtClean="0">
                <a:latin typeface="Raleway" panose="020B0503030101060003" pitchFamily="34" charset="0"/>
              </a:rPr>
              <a:t>Ville</a:t>
            </a:r>
          </a:p>
          <a:p>
            <a:pPr marL="1087404" lvl="2" indent="-285750" algn="just">
              <a:buFont typeface="Arial" panose="020B0604020202020204" pitchFamily="34" charset="0"/>
              <a:buChar char="→"/>
            </a:pPr>
            <a:r>
              <a:rPr lang="fr-FR" sz="1600" dirty="0" smtClean="0">
                <a:latin typeface="Raleway" panose="020B0503030101060003" pitchFamily="34" charset="0"/>
              </a:rPr>
              <a:t>Métropole</a:t>
            </a:r>
          </a:p>
          <a:p>
            <a:pPr marL="1087404" lvl="2" indent="-285750" algn="just">
              <a:buFont typeface="Arial" panose="020B0604020202020204" pitchFamily="34" charset="0"/>
              <a:buChar char="→"/>
            </a:pPr>
            <a:r>
              <a:rPr lang="fr-FR" sz="1600" dirty="0" smtClean="0">
                <a:latin typeface="Raleway" panose="020B0503030101060003" pitchFamily="34" charset="0"/>
              </a:rPr>
              <a:t>Département </a:t>
            </a:r>
          </a:p>
          <a:p>
            <a:pPr marL="1087404" lvl="2" indent="-285750" algn="just">
              <a:buFont typeface="Arial" panose="020B0604020202020204" pitchFamily="34" charset="0"/>
              <a:buChar char="→"/>
            </a:pPr>
            <a:r>
              <a:rPr lang="fr-FR" sz="1600" dirty="0" smtClean="0">
                <a:latin typeface="Raleway" panose="020B0503030101060003" pitchFamily="34" charset="0"/>
              </a:rPr>
              <a:t>Etat</a:t>
            </a:r>
            <a:endParaRPr lang="fr-FR" sz="1600" dirty="0">
              <a:latin typeface="Raleway" panose="020B0503030101060003" pitchFamily="34" charset="0"/>
            </a:endParaRPr>
          </a:p>
          <a:p>
            <a:pPr algn="just"/>
            <a:endParaRPr lang="fr-FR" sz="1400" dirty="0">
              <a:latin typeface="Raleway" panose="020B0503030101060003" pitchFamily="34" charset="0"/>
            </a:endParaRPr>
          </a:p>
        </p:txBody>
      </p:sp>
    </p:spTree>
    <p:extLst>
      <p:ext uri="{BB962C8B-B14F-4D97-AF65-F5344CB8AC3E}">
        <p14:creationId xmlns:p14="http://schemas.microsoft.com/office/powerpoint/2010/main" val="140504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6</a:t>
            </a:fld>
            <a:endParaRPr lang="fr-FR">
              <a:solidFill>
                <a:prstClr val="black">
                  <a:tint val="75000"/>
                </a:prstClr>
              </a:solidFill>
            </a:endParaRPr>
          </a:p>
        </p:txBody>
      </p:sp>
      <p:sp>
        <p:nvSpPr>
          <p:cNvPr id="2" name="ZoneTexte 1"/>
          <p:cNvSpPr txBox="1"/>
          <p:nvPr/>
        </p:nvSpPr>
        <p:spPr>
          <a:xfrm>
            <a:off x="5076056" y="116632"/>
            <a:ext cx="3837656" cy="461665"/>
          </a:xfrm>
          <a:prstGeom prst="rect">
            <a:avLst/>
          </a:prstGeom>
          <a:noFill/>
        </p:spPr>
        <p:txBody>
          <a:bodyPr wrap="square" rtlCol="0">
            <a:spAutoFit/>
          </a:bodyPr>
          <a:lstStyle/>
          <a:p>
            <a:r>
              <a:rPr lang="fr-FR" sz="2400" b="1" dirty="0" smtClean="0">
                <a:latin typeface="Raleway" panose="020B0503030101060003" pitchFamily="34" charset="0"/>
              </a:rPr>
              <a:t> </a:t>
            </a:r>
            <a:endParaRPr lang="fr-FR" sz="2400" b="1" dirty="0">
              <a:latin typeface="Raleway" panose="020B0503030101060003" pitchFamily="34" charset="0"/>
            </a:endParaRPr>
          </a:p>
        </p:txBody>
      </p:sp>
      <p:sp>
        <p:nvSpPr>
          <p:cNvPr id="5" name="Rectangle 4"/>
          <p:cNvSpPr/>
          <p:nvPr/>
        </p:nvSpPr>
        <p:spPr>
          <a:xfrm>
            <a:off x="1187624" y="334481"/>
            <a:ext cx="7579319" cy="707886"/>
          </a:xfrm>
          <a:prstGeom prst="rect">
            <a:avLst/>
          </a:prstGeom>
        </p:spPr>
        <p:txBody>
          <a:bodyPr wrap="none">
            <a:spAutoFit/>
          </a:bodyPr>
          <a:lstStyle/>
          <a:p>
            <a:pPr eaLnBrk="1" hangingPunct="1"/>
            <a:r>
              <a:rPr lang="fr-FR" altLang="fr-FR" sz="4000" b="1" dirty="0" smtClean="0">
                <a:latin typeface="Raleway" panose="020B0503030101060003" pitchFamily="34" charset="0"/>
                <a:ea typeface="ＭＳ Ｐゴシック" pitchFamily="34" charset="-128"/>
              </a:rPr>
              <a:t>Site d’implantation </a:t>
            </a:r>
            <a:r>
              <a:rPr lang="fr-FR" altLang="fr-FR" sz="4000" b="1" dirty="0" err="1" smtClean="0">
                <a:latin typeface="Raleway" panose="020B0503030101060003" pitchFamily="34" charset="0"/>
                <a:ea typeface="ＭＳ Ｐゴシック" pitchFamily="34" charset="-128"/>
              </a:rPr>
              <a:t>Ormelière</a:t>
            </a:r>
            <a:r>
              <a:rPr lang="fr-FR" altLang="fr-FR" sz="4000" b="1" dirty="0" smtClean="0">
                <a:latin typeface="Raleway" panose="020B0503030101060003" pitchFamily="34" charset="0"/>
                <a:ea typeface="ＭＳ Ｐゴシック" pitchFamily="34" charset="-128"/>
              </a:rPr>
              <a:t> </a:t>
            </a:r>
            <a:endParaRPr lang="fr-FR" altLang="fr-FR" sz="4000" b="1" dirty="0">
              <a:latin typeface="Raleway" panose="020B0503030101060003" pitchFamily="34" charset="0"/>
              <a:ea typeface="ＭＳ Ｐゴシック" pitchFamily="34" charset="-128"/>
            </a:endParaRPr>
          </a:p>
        </p:txBody>
      </p:sp>
      <p:pic>
        <p:nvPicPr>
          <p:cNvPr id="7171"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8" y="2564904"/>
            <a:ext cx="4081025"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1710934"/>
            <a:ext cx="8424936" cy="307777"/>
          </a:xfrm>
          <a:prstGeom prst="rect">
            <a:avLst/>
          </a:prstGeom>
        </p:spPr>
        <p:txBody>
          <a:bodyPr wrap="square">
            <a:spAutoFit/>
          </a:bodyPr>
          <a:lstStyle/>
          <a:p>
            <a:r>
              <a:rPr lang="fr-FR" sz="1400" dirty="0" smtClean="0">
                <a:latin typeface="Raleway" panose="020B0503030101060003" pitchFamily="34" charset="0"/>
              </a:rPr>
              <a:t>Ce terrain d’insertion sera situé </a:t>
            </a:r>
            <a:r>
              <a:rPr lang="fr-FR" sz="1400" dirty="0">
                <a:latin typeface="Raleway" panose="020B0503030101060003" pitchFamily="34" charset="0"/>
              </a:rPr>
              <a:t>à  l’</a:t>
            </a:r>
            <a:r>
              <a:rPr lang="fr-FR" sz="1400" dirty="0" err="1">
                <a:latin typeface="Raleway" panose="020B0503030101060003" pitchFamily="34" charset="0"/>
              </a:rPr>
              <a:t>Ormelière</a:t>
            </a:r>
            <a:r>
              <a:rPr lang="fr-FR" sz="1400" dirty="0">
                <a:latin typeface="Raleway" panose="020B0503030101060003" pitchFamily="34" charset="0"/>
              </a:rPr>
              <a:t>, à l’angle de la rue J. Grimau et du bd J. </a:t>
            </a:r>
            <a:r>
              <a:rPr lang="fr-FR" sz="1400" dirty="0" smtClean="0">
                <a:latin typeface="Raleway" panose="020B0503030101060003" pitchFamily="34" charset="0"/>
              </a:rPr>
              <a:t>Monod.</a:t>
            </a:r>
            <a:endParaRPr lang="fr-FR" sz="1400" dirty="0"/>
          </a:p>
        </p:txBody>
      </p:sp>
      <p:pic>
        <p:nvPicPr>
          <p:cNvPr id="12" name="Image 11"/>
          <p:cNvPicPr/>
          <p:nvPr/>
        </p:nvPicPr>
        <p:blipFill>
          <a:blip r:embed="rId4"/>
          <a:srcRect l="25544" t="23533" r="28070" b="22794"/>
          <a:stretch>
            <a:fillRect/>
          </a:stretch>
        </p:blipFill>
        <p:spPr>
          <a:xfrm>
            <a:off x="4427984" y="3068960"/>
            <a:ext cx="4552315" cy="2735002"/>
          </a:xfrm>
          <a:prstGeom prst="rect">
            <a:avLst/>
          </a:prstGeom>
          <a:noFill/>
          <a:ln>
            <a:noFill/>
            <a:prstDash/>
          </a:ln>
        </p:spPr>
      </p:pic>
      <p:pic>
        <p:nvPicPr>
          <p:cNvPr id="14" name="Picture 3" descr="C:\Users\scala\Desktop\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336952"/>
            <a:ext cx="932781" cy="93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56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7</a:t>
            </a:fld>
            <a:endParaRPr lang="fr-FR">
              <a:solidFill>
                <a:prstClr val="black">
                  <a:tint val="75000"/>
                </a:prstClr>
              </a:solidFill>
            </a:endParaRPr>
          </a:p>
        </p:txBody>
      </p:sp>
      <p:sp>
        <p:nvSpPr>
          <p:cNvPr id="2" name="Rectangle 1"/>
          <p:cNvSpPr/>
          <p:nvPr/>
        </p:nvSpPr>
        <p:spPr>
          <a:xfrm>
            <a:off x="3275856" y="188640"/>
            <a:ext cx="5760640" cy="707886"/>
          </a:xfrm>
          <a:prstGeom prst="rect">
            <a:avLst/>
          </a:prstGeom>
        </p:spPr>
        <p:txBody>
          <a:bodyPr wrap="square">
            <a:spAutoFit/>
          </a:bodyPr>
          <a:lstStyle/>
          <a:p>
            <a:pPr algn="ctr" eaLnBrk="1" hangingPunct="1"/>
            <a:r>
              <a:rPr lang="fr-FR" altLang="fr-FR" sz="2400" dirty="0" smtClean="0">
                <a:latin typeface="Raleway ExtraBold" panose="020B0903030101060003" pitchFamily="34" charset="0"/>
                <a:ea typeface="ＭＳ Ｐゴシック" pitchFamily="34" charset="-128"/>
              </a:rPr>
              <a:t> </a:t>
            </a:r>
            <a:r>
              <a:rPr lang="fr-FR" altLang="fr-FR" sz="4000" dirty="0" smtClean="0">
                <a:latin typeface="Raleway ExtraBold" panose="020B0903030101060003" pitchFamily="34" charset="0"/>
                <a:ea typeface="ＭＳ Ｐゴシック" pitchFamily="34" charset="-128"/>
              </a:rPr>
              <a:t>PROJET</a:t>
            </a:r>
            <a:endParaRPr lang="fr-FR" altLang="fr-FR" sz="4000" dirty="0">
              <a:latin typeface="Raleway ExtraBold" panose="020B0903030101060003" pitchFamily="34" charset="0"/>
              <a:ea typeface="ＭＳ Ｐゴシック" pitchFamily="34"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64" y="6237312"/>
            <a:ext cx="904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78582" b="57458"/>
          <a:stretch/>
        </p:blipFill>
        <p:spPr bwMode="auto">
          <a:xfrm>
            <a:off x="291844" y="1412776"/>
            <a:ext cx="2407948" cy="429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996608" y="6350496"/>
            <a:ext cx="1629344" cy="230832"/>
          </a:xfrm>
          <a:prstGeom prst="rect">
            <a:avLst/>
          </a:prstGeom>
          <a:noFill/>
        </p:spPr>
        <p:txBody>
          <a:bodyPr wrap="square" rtlCol="0">
            <a:spAutoFit/>
          </a:bodyPr>
          <a:lstStyle/>
          <a:p>
            <a:r>
              <a:rPr lang="fr-FR" sz="900" dirty="0" smtClean="0"/>
              <a:t>VM 75</a:t>
            </a:r>
            <a:endParaRPr lang="fr-FR" sz="900" dirty="0"/>
          </a:p>
        </p:txBody>
      </p:sp>
      <p:sp>
        <p:nvSpPr>
          <p:cNvPr id="7" name="ZoneTexte 6"/>
          <p:cNvSpPr txBox="1"/>
          <p:nvPr/>
        </p:nvSpPr>
        <p:spPr>
          <a:xfrm>
            <a:off x="3419872" y="1121660"/>
            <a:ext cx="2736304" cy="338554"/>
          </a:xfrm>
          <a:prstGeom prst="rect">
            <a:avLst/>
          </a:prstGeom>
          <a:noFill/>
        </p:spPr>
        <p:txBody>
          <a:bodyPr wrap="square" rtlCol="0">
            <a:spAutoFit/>
          </a:bodyPr>
          <a:lstStyle/>
          <a:p>
            <a:r>
              <a:rPr lang="fr-FR" sz="1600" dirty="0" smtClean="0"/>
              <a:t>Rue </a:t>
            </a:r>
            <a:r>
              <a:rPr lang="fr-FR" sz="1600" kern="150" dirty="0" smtClean="0">
                <a:solidFill>
                  <a:srgbClr val="000000"/>
                </a:solidFill>
                <a:latin typeface="Calibri"/>
                <a:ea typeface="Arial Unicode MS"/>
                <a:cs typeface="Arial Unicode MS"/>
              </a:rPr>
              <a:t>Grimau</a:t>
            </a:r>
            <a:endParaRPr lang="fr-FR" sz="1600" kern="150" dirty="0">
              <a:solidFill>
                <a:srgbClr val="000000"/>
              </a:solidFill>
              <a:latin typeface="Calibri"/>
              <a:ea typeface="Arial Unicode MS"/>
              <a:cs typeface="Arial Unicode MS"/>
            </a:endParaRPr>
          </a:p>
        </p:txBody>
      </p:sp>
      <p:pic>
        <p:nvPicPr>
          <p:cNvPr id="12" name="Picture 5"/>
          <p:cNvPicPr/>
          <p:nvPr/>
        </p:nvPicPr>
        <p:blipFill>
          <a:blip r:embed="rId5"/>
          <a:srcRect l="21417" t="10789"/>
          <a:stretch>
            <a:fillRect/>
          </a:stretch>
        </p:blipFill>
        <p:spPr>
          <a:xfrm rot="16200004">
            <a:off x="3219789" y="1227147"/>
            <a:ext cx="4653505" cy="5024768"/>
          </a:xfrm>
          <a:prstGeom prst="rect">
            <a:avLst/>
          </a:prstGeom>
          <a:noFill/>
          <a:ln>
            <a:noFill/>
            <a:prstDash/>
          </a:ln>
        </p:spPr>
      </p:pic>
      <p:sp>
        <p:nvSpPr>
          <p:cNvPr id="13" name="Zone de texte 2"/>
          <p:cNvSpPr txBox="1"/>
          <p:nvPr/>
        </p:nvSpPr>
        <p:spPr>
          <a:xfrm>
            <a:off x="6996608" y="1647164"/>
            <a:ext cx="2347776" cy="342786"/>
          </a:xfrm>
          <a:prstGeom prst="rect">
            <a:avLst/>
          </a:prstGeom>
          <a:noFill/>
          <a:ln>
            <a:noFill/>
            <a:prstDash/>
          </a:ln>
        </p:spPr>
        <p:txBody>
          <a:bodyPr vert="horz" wrap="square" lIns="91440" tIns="45720" rIns="91440" bIns="45720" anchor="t" anchorCtr="0" compatLnSpc="0">
            <a:spAutoFit/>
          </a:bodyPr>
          <a:lstStyle/>
          <a:p>
            <a:pPr>
              <a:spcAft>
                <a:spcPts val="0"/>
              </a:spcAft>
            </a:pPr>
            <a:r>
              <a:rPr lang="fr-FR" sz="1600" kern="150" dirty="0">
                <a:solidFill>
                  <a:srgbClr val="000000"/>
                </a:solidFill>
                <a:effectLst/>
                <a:latin typeface="Calibri"/>
                <a:ea typeface="Arial Unicode MS"/>
                <a:cs typeface="Arial Unicode MS"/>
              </a:rPr>
              <a:t>Bd J Monod - VM75</a:t>
            </a:r>
            <a:endParaRPr lang="fr-FR" sz="1600" kern="150" dirty="0">
              <a:effectLst/>
              <a:latin typeface="Liberation Serif"/>
              <a:ea typeface="Arial Unicode MS"/>
              <a:cs typeface="Arial Unicode MS"/>
            </a:endParaRPr>
          </a:p>
        </p:txBody>
      </p:sp>
      <p:pic>
        <p:nvPicPr>
          <p:cNvPr id="11" name="Picture 3" descr="C:\Users\scala\Desktop\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1" y="229514"/>
            <a:ext cx="1079798" cy="10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4605610" y="1989950"/>
            <a:ext cx="936104" cy="338554"/>
          </a:xfrm>
          <a:prstGeom prst="rect">
            <a:avLst/>
          </a:prstGeom>
          <a:noFill/>
        </p:spPr>
        <p:txBody>
          <a:bodyPr wrap="square" rtlCol="0">
            <a:spAutoFit/>
          </a:bodyPr>
          <a:lstStyle/>
          <a:p>
            <a:r>
              <a:rPr lang="fr-FR" sz="800" b="1" dirty="0" smtClean="0"/>
              <a:t>Salle de  réunion </a:t>
            </a:r>
            <a:endParaRPr lang="fr-FR" sz="800" b="1" dirty="0"/>
          </a:p>
        </p:txBody>
      </p:sp>
      <p:cxnSp>
        <p:nvCxnSpPr>
          <p:cNvPr id="5" name="Connecteur droit avec flèche 4"/>
          <p:cNvCxnSpPr/>
          <p:nvPr/>
        </p:nvCxnSpPr>
        <p:spPr>
          <a:xfrm flipH="1">
            <a:off x="4605610" y="2328504"/>
            <a:ext cx="182414" cy="1643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80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8</a:t>
            </a:fld>
            <a:endParaRPr lang="fr-FR">
              <a:solidFill>
                <a:prstClr val="black">
                  <a:tint val="75000"/>
                </a:prstClr>
              </a:solidFill>
            </a:endParaRPr>
          </a:p>
        </p:txBody>
      </p:sp>
      <p:sp>
        <p:nvSpPr>
          <p:cNvPr id="2" name="Rectangle 1"/>
          <p:cNvSpPr/>
          <p:nvPr/>
        </p:nvSpPr>
        <p:spPr>
          <a:xfrm>
            <a:off x="1043608" y="542583"/>
            <a:ext cx="7992888" cy="707886"/>
          </a:xfrm>
          <a:prstGeom prst="rect">
            <a:avLst/>
          </a:prstGeom>
        </p:spPr>
        <p:txBody>
          <a:bodyPr wrap="square">
            <a:spAutoFit/>
          </a:bodyPr>
          <a:lstStyle/>
          <a:p>
            <a:pPr eaLnBrk="1" hangingPunct="1"/>
            <a:r>
              <a:rPr lang="fr-FR" altLang="fr-FR" sz="4000" dirty="0" smtClean="0">
                <a:latin typeface="Raleway ExtraBold" panose="020B0903030101060003" pitchFamily="34" charset="0"/>
                <a:ea typeface="ＭＳ Ｐゴシック" pitchFamily="34" charset="-128"/>
              </a:rPr>
              <a:t>PRÉSENTATION DE L’ESQUISSE</a:t>
            </a:r>
            <a:endParaRPr lang="fr-FR" altLang="fr-FR" sz="4000" dirty="0">
              <a:latin typeface="Raleway ExtraBold" panose="020B0903030101060003" pitchFamily="34" charset="0"/>
              <a:ea typeface="ＭＳ Ｐゴシック" pitchFamily="34"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6400800"/>
            <a:ext cx="904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904" y="1636102"/>
            <a:ext cx="679913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103926" y="2860199"/>
            <a:ext cx="936104" cy="184666"/>
          </a:xfrm>
          <a:prstGeom prst="rect">
            <a:avLst/>
          </a:prstGeom>
          <a:noFill/>
        </p:spPr>
        <p:txBody>
          <a:bodyPr wrap="square" rtlCol="0">
            <a:spAutoFit/>
          </a:bodyPr>
          <a:lstStyle/>
          <a:p>
            <a:r>
              <a:rPr lang="fr-FR" sz="600" dirty="0" smtClean="0">
                <a:solidFill>
                  <a:schemeClr val="bg1"/>
                </a:solidFill>
              </a:rPr>
              <a:t>Salle de  réunion </a:t>
            </a:r>
            <a:endParaRPr lang="fr-FR" sz="600" dirty="0">
              <a:solidFill>
                <a:schemeClr val="bg1"/>
              </a:solidFill>
            </a:endParaRPr>
          </a:p>
        </p:txBody>
      </p:sp>
      <p:cxnSp>
        <p:nvCxnSpPr>
          <p:cNvPr id="6" name="Connecteur droit avec flèche 5"/>
          <p:cNvCxnSpPr>
            <a:stCxn id="4" idx="1"/>
          </p:cNvCxnSpPr>
          <p:nvPr/>
        </p:nvCxnSpPr>
        <p:spPr>
          <a:xfrm>
            <a:off x="5103926" y="2952532"/>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4914170" y="2965594"/>
            <a:ext cx="233894" cy="27586"/>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35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8A562518-5B5D-43CA-894A-186FC7A9EE3A}" type="slidenum">
              <a:rPr lang="fr-FR" smtClean="0">
                <a:solidFill>
                  <a:prstClr val="black">
                    <a:tint val="75000"/>
                  </a:prstClr>
                </a:solidFill>
              </a:rPr>
              <a:pPr>
                <a:defRPr/>
              </a:pPr>
              <a:t>9</a:t>
            </a:fld>
            <a:endParaRPr lang="fr-FR">
              <a:solidFill>
                <a:prstClr val="black">
                  <a:tint val="75000"/>
                </a:prstClr>
              </a:solidFill>
            </a:endParaRPr>
          </a:p>
        </p:txBody>
      </p:sp>
      <p:sp>
        <p:nvSpPr>
          <p:cNvPr id="2" name="Rectangle 1"/>
          <p:cNvSpPr/>
          <p:nvPr/>
        </p:nvSpPr>
        <p:spPr>
          <a:xfrm>
            <a:off x="3275856" y="188640"/>
            <a:ext cx="5760640" cy="461665"/>
          </a:xfrm>
          <a:prstGeom prst="rect">
            <a:avLst/>
          </a:prstGeom>
        </p:spPr>
        <p:txBody>
          <a:bodyPr wrap="square">
            <a:spAutoFit/>
          </a:bodyPr>
          <a:lstStyle/>
          <a:p>
            <a:pPr eaLnBrk="1" hangingPunct="1"/>
            <a:r>
              <a:rPr lang="fr-FR" altLang="fr-FR" sz="2400" dirty="0">
                <a:latin typeface="Raleway ExtraBold" panose="020B0903030101060003" pitchFamily="34" charset="0"/>
                <a:ea typeface="ＭＳ Ｐゴシック" pitchFamily="34" charset="-128"/>
              </a:rPr>
              <a:t>PRESENTATION </a:t>
            </a:r>
            <a:r>
              <a:rPr lang="fr-FR" altLang="fr-FR" sz="2400" dirty="0" smtClean="0">
                <a:latin typeface="Raleway ExtraBold" panose="020B0903030101060003" pitchFamily="34" charset="0"/>
                <a:ea typeface="ＭＳ Ｐゴシック" pitchFamily="34" charset="-128"/>
              </a:rPr>
              <a:t>DE L’ESQUISSE</a:t>
            </a:r>
            <a:endParaRPr lang="fr-FR" altLang="fr-FR" sz="2400" dirty="0">
              <a:latin typeface="Raleway ExtraBold" panose="020B0903030101060003" pitchFamily="34" charset="0"/>
              <a:ea typeface="ＭＳ Ｐゴシック" pitchFamily="34"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630" y="5949280"/>
            <a:ext cx="904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32" y="650305"/>
            <a:ext cx="4636758" cy="263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397465"/>
            <a:ext cx="4972727" cy="273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642507" y="6179988"/>
            <a:ext cx="3027338" cy="369332"/>
          </a:xfrm>
          <a:prstGeom prst="rect">
            <a:avLst/>
          </a:prstGeom>
          <a:noFill/>
        </p:spPr>
        <p:txBody>
          <a:bodyPr wrap="square" rtlCol="0">
            <a:spAutoFit/>
          </a:bodyPr>
          <a:lstStyle/>
          <a:p>
            <a:r>
              <a:rPr lang="fr-FR" sz="1800" dirty="0" smtClean="0"/>
              <a:t>Illustrations indicatives</a:t>
            </a:r>
            <a:endParaRPr lang="fr-FR" sz="1800" dirty="0"/>
          </a:p>
        </p:txBody>
      </p:sp>
    </p:spTree>
    <p:extLst>
      <p:ext uri="{BB962C8B-B14F-4D97-AF65-F5344CB8AC3E}">
        <p14:creationId xmlns:p14="http://schemas.microsoft.com/office/powerpoint/2010/main" val="239211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4018" tIns="41272" rIns="84018" bIns="41272">
        <a:spAutoFit/>
      </a:bodyPr>
      <a:lstStyle>
        <a:defPPr algn="ctr">
          <a:spcBef>
            <a:spcPct val="0"/>
          </a:spcBef>
          <a:buFontTx/>
          <a:buNone/>
          <a:defRPr sz="2400" b="1" dirty="0">
            <a:solidFill>
              <a:srgbClr val="800080"/>
            </a:solidFill>
            <a:latin typeface="+mn-lt"/>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4018" tIns="41272" rIns="84018" bIns="41272">
        <a:spAutoFit/>
      </a:bodyPr>
      <a:lstStyle>
        <a:defPPr algn="ctr">
          <a:spcBef>
            <a:spcPct val="0"/>
          </a:spcBef>
          <a:buFontTx/>
          <a:buNone/>
          <a:defRPr sz="2400" b="1" dirty="0">
            <a:solidFill>
              <a:srgbClr val="800080"/>
            </a:solidFill>
            <a:latin typeface="+mn-lt"/>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53DA566BC07D4EAB6D35814C1C3E92" ma:contentTypeVersion="1" ma:contentTypeDescription="Crée un document." ma:contentTypeScope="" ma:versionID="3d5aa559adfc71e8588bc16df41108b7">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7AED40-3AF4-4EE6-AEC2-ED5183455AA6}">
  <ds:schemaRefs>
    <ds:schemaRef ds:uri="http://schemas.microsoft.com/sharepoint/v3"/>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7BC8C02-0544-4770-9FA3-CF6C54A1A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B01720-413E-41FF-99B2-3BD48790C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9907</TotalTime>
  <Words>279</Words>
  <Application>Microsoft Office PowerPoint</Application>
  <PresentationFormat>Affichage à l'écran (4:3)</PresentationFormat>
  <Paragraphs>110</Paragraphs>
  <Slides>14</Slides>
  <Notes>14</Notes>
  <HiddenSlides>0</HiddenSlides>
  <MMClips>0</MMClips>
  <ScaleCrop>false</ScaleCrop>
  <HeadingPairs>
    <vt:vector size="4" baseType="variant">
      <vt:variant>
        <vt:lpstr>Thème</vt:lpstr>
      </vt:variant>
      <vt:variant>
        <vt:i4>3</vt:i4>
      </vt:variant>
      <vt:variant>
        <vt:lpstr>Titres des diapositives</vt:lpstr>
      </vt:variant>
      <vt:variant>
        <vt:i4>14</vt:i4>
      </vt:variant>
    </vt:vector>
  </HeadingPairs>
  <TitlesOfParts>
    <vt:vector size="17" baseType="lpstr">
      <vt:lpstr>Conception personnalisée</vt:lpstr>
      <vt:lpstr>1_Conception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syl gar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 de l’espace public et de l’environnement</dc:title>
  <dc:creator>syl gar</dc:creator>
  <cp:lastModifiedBy>Navarre Jean-Alain</cp:lastModifiedBy>
  <cp:revision>866</cp:revision>
  <cp:lastPrinted>2023-02-23T08:00:06Z</cp:lastPrinted>
  <dcterms:created xsi:type="dcterms:W3CDTF">2016-03-16T15:12:33Z</dcterms:created>
  <dcterms:modified xsi:type="dcterms:W3CDTF">2023-03-02T09:54:53Z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0x0101005D53DA566BC07D4EAB6D35814C1C3E92</vt:lpwstr>
  </property>
</Properties>
</file>